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 id="2147483702" r:id="rId5"/>
  </p:sldMasterIdLst>
  <p:notesMasterIdLst>
    <p:notesMasterId r:id="rId56"/>
  </p:notesMasterIdLst>
  <p:sldIdLst>
    <p:sldId id="256" r:id="rId6"/>
    <p:sldId id="411" r:id="rId7"/>
    <p:sldId id="460" r:id="rId8"/>
    <p:sldId id="461" r:id="rId9"/>
    <p:sldId id="462" r:id="rId10"/>
    <p:sldId id="426" r:id="rId11"/>
    <p:sldId id="427" r:id="rId12"/>
    <p:sldId id="276" r:id="rId13"/>
    <p:sldId id="389" r:id="rId14"/>
    <p:sldId id="450" r:id="rId15"/>
    <p:sldId id="311" r:id="rId16"/>
    <p:sldId id="407" r:id="rId17"/>
    <p:sldId id="415" r:id="rId18"/>
    <p:sldId id="453" r:id="rId19"/>
    <p:sldId id="410" r:id="rId20"/>
    <p:sldId id="417" r:id="rId21"/>
    <p:sldId id="418" r:id="rId22"/>
    <p:sldId id="420" r:id="rId23"/>
    <p:sldId id="454" r:id="rId24"/>
    <p:sldId id="455" r:id="rId25"/>
    <p:sldId id="421" r:id="rId26"/>
    <p:sldId id="419" r:id="rId27"/>
    <p:sldId id="442" r:id="rId28"/>
    <p:sldId id="428" r:id="rId29"/>
    <p:sldId id="390" r:id="rId30"/>
    <p:sldId id="433" r:id="rId31"/>
    <p:sldId id="346" r:id="rId32"/>
    <p:sldId id="396" r:id="rId33"/>
    <p:sldId id="457" r:id="rId34"/>
    <p:sldId id="458" r:id="rId35"/>
    <p:sldId id="284" r:id="rId36"/>
    <p:sldId id="271" r:id="rId37"/>
    <p:sldId id="260" r:id="rId38"/>
    <p:sldId id="437" r:id="rId39"/>
    <p:sldId id="439" r:id="rId40"/>
    <p:sldId id="438" r:id="rId41"/>
    <p:sldId id="456" r:id="rId42"/>
    <p:sldId id="441" r:id="rId43"/>
    <p:sldId id="266" r:id="rId44"/>
    <p:sldId id="463" r:id="rId45"/>
    <p:sldId id="272" r:id="rId46"/>
    <p:sldId id="274" r:id="rId47"/>
    <p:sldId id="464" r:id="rId48"/>
    <p:sldId id="277" r:id="rId49"/>
    <p:sldId id="278" r:id="rId50"/>
    <p:sldId id="279" r:id="rId51"/>
    <p:sldId id="280" r:id="rId52"/>
    <p:sldId id="281" r:id="rId53"/>
    <p:sldId id="432" r:id="rId54"/>
    <p:sldId id="263" r:id="rId55"/>
  </p:sldIdLst>
  <p:sldSz cx="12192000" cy="6858000"/>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ova" initials="p" lastIdx="1" clrIdx="0">
    <p:extLst>
      <p:ext uri="{19B8F6BF-5375-455C-9EA6-DF929625EA0E}">
        <p15:presenceInfo xmlns:p15="http://schemas.microsoft.com/office/powerpoint/2012/main" userId="prov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2" d="100"/>
          <a:sy n="82" d="100"/>
        </p:scale>
        <p:origin x="6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commentAuthors" Target="commentAuthor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derica D'Anna" userId="f0c32c55-09cf-417f-87b2-12400257d439" providerId="ADAL" clId="{5D130ACC-9508-483B-9F6C-3E96661212EF}"/>
    <pc:docChg chg="delSld">
      <pc:chgData name="Federica D'Anna" userId="f0c32c55-09cf-417f-87b2-12400257d439" providerId="ADAL" clId="{5D130ACC-9508-483B-9F6C-3E96661212EF}" dt="2026-06-26T09:04:35.954" v="0" actId="2696"/>
      <pc:docMkLst>
        <pc:docMk/>
      </pc:docMkLst>
      <pc:sldChg chg="del">
        <pc:chgData name="Federica D'Anna" userId="f0c32c55-09cf-417f-87b2-12400257d439" providerId="ADAL" clId="{5D130ACC-9508-483B-9F6C-3E96661212EF}" dt="2026-06-26T09:04:35.954" v="0" actId="2696"/>
        <pc:sldMkLst>
          <pc:docMk/>
          <pc:sldMk cId="1511730681" sldId="29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587EC7F4-2935-4450-A0EE-09C8EBF1E6C2}" type="datetimeFigureOut">
              <a:rPr lang="it-IT" smtClean="0"/>
              <a:t>26/06/2026</a:t>
            </a:fld>
            <a:endParaRPr lang="it-IT"/>
          </a:p>
        </p:txBody>
      </p:sp>
      <p:sp>
        <p:nvSpPr>
          <p:cNvPr id="4" name="Segnaposto immagin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0DEAA02D-3EF5-4C11-850D-CCE72EDDF3B0}" type="slidenum">
              <a:rPr lang="it-IT" smtClean="0"/>
              <a:t>‹N›</a:t>
            </a:fld>
            <a:endParaRPr lang="it-IT"/>
          </a:p>
        </p:txBody>
      </p:sp>
    </p:spTree>
    <p:extLst>
      <p:ext uri="{BB962C8B-B14F-4D97-AF65-F5344CB8AC3E}">
        <p14:creationId xmlns:p14="http://schemas.microsoft.com/office/powerpoint/2010/main" val="2102135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2.svg"/><Relationship Id="rId5" Type="http://schemas.openxmlformats.org/officeDocument/2006/relationships/image" Target="../media/image5.pn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sv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2.svg"/><Relationship Id="rId10" Type="http://schemas.openxmlformats.org/officeDocument/2006/relationships/hyperlink" Target="https://pixabay.com/fr/facebook-logo-r%C3%A9seau-social-r%C3%A9seau-770688/" TargetMode="External"/><Relationship Id="rId4" Type="http://schemas.openxmlformats.org/officeDocument/2006/relationships/image" Target="../media/image4.png"/><Relationship Id="rId9"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1B5DBF-8332-2878-6413-73090C10F1A5}"/>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791035BB-5797-9AAB-D4C6-FFA45C0991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235C846D-3DC8-9565-DEA7-71A310FF09C6}"/>
              </a:ext>
            </a:extLst>
          </p:cNvPr>
          <p:cNvSpPr>
            <a:spLocks noGrp="1"/>
          </p:cNvSpPr>
          <p:nvPr>
            <p:ph type="dt" sz="half" idx="10"/>
          </p:nvPr>
        </p:nvSpPr>
        <p:spPr/>
        <p:txBody>
          <a:bodyPr/>
          <a:lstStyle/>
          <a:p>
            <a:fld id="{DF35A450-E560-4986-8E36-BC1E9AB2DAEF}" type="datetime1">
              <a:rPr lang="it-IT" smtClean="0"/>
              <a:t>26/06/2026</a:t>
            </a:fld>
            <a:endParaRPr lang="it-IT"/>
          </a:p>
        </p:txBody>
      </p:sp>
      <p:sp>
        <p:nvSpPr>
          <p:cNvPr id="5" name="Segnaposto piè di pagina 4">
            <a:extLst>
              <a:ext uri="{FF2B5EF4-FFF2-40B4-BE49-F238E27FC236}">
                <a16:creationId xmlns:a16="http://schemas.microsoft.com/office/drawing/2014/main" id="{77BF88B5-338D-704E-8A20-360B170E489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E1817FA-F5D6-803E-186A-6E1098865F8A}"/>
              </a:ext>
            </a:extLst>
          </p:cNvPr>
          <p:cNvSpPr>
            <a:spLocks noGrp="1"/>
          </p:cNvSpPr>
          <p:nvPr>
            <p:ph type="sldNum" sz="quarter" idx="12"/>
          </p:nvPr>
        </p:nvSpPr>
        <p:spPr/>
        <p:txBody>
          <a:bodyPr/>
          <a:lstStyle/>
          <a:p>
            <a:fld id="{D8AE563E-7493-4196-89C0-594110B6003A}" type="slidenum">
              <a:rPr lang="it-IT" smtClean="0"/>
              <a:t>‹N›</a:t>
            </a:fld>
            <a:endParaRPr lang="it-IT"/>
          </a:p>
        </p:txBody>
      </p:sp>
    </p:spTree>
    <p:extLst>
      <p:ext uri="{BB962C8B-B14F-4D97-AF65-F5344CB8AC3E}">
        <p14:creationId xmlns:p14="http://schemas.microsoft.com/office/powerpoint/2010/main" val="3711245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9E0D17-096C-78FD-F7A1-3BCEAC28D93C}"/>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FB6CE89-4B44-4644-1E06-39EA52D0385C}"/>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8A3B3CF-3027-8094-8BC6-560D55BA5CAE}"/>
              </a:ext>
            </a:extLst>
          </p:cNvPr>
          <p:cNvSpPr>
            <a:spLocks noGrp="1"/>
          </p:cNvSpPr>
          <p:nvPr>
            <p:ph type="dt" sz="half" idx="10"/>
          </p:nvPr>
        </p:nvSpPr>
        <p:spPr/>
        <p:txBody>
          <a:bodyPr/>
          <a:lstStyle/>
          <a:p>
            <a:fld id="{F5634668-D01F-4202-B505-49ABFBAFB997}" type="datetime1">
              <a:rPr lang="it-IT" smtClean="0"/>
              <a:t>26/06/2026</a:t>
            </a:fld>
            <a:endParaRPr lang="it-IT"/>
          </a:p>
        </p:txBody>
      </p:sp>
      <p:sp>
        <p:nvSpPr>
          <p:cNvPr id="5" name="Segnaposto piè di pagina 4">
            <a:extLst>
              <a:ext uri="{FF2B5EF4-FFF2-40B4-BE49-F238E27FC236}">
                <a16:creationId xmlns:a16="http://schemas.microsoft.com/office/drawing/2014/main" id="{E5A4D9CD-7894-FC35-E19F-F449376D2FE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19CD235-0E3B-70CF-24BD-1F3DCCF5E57D}"/>
              </a:ext>
            </a:extLst>
          </p:cNvPr>
          <p:cNvSpPr>
            <a:spLocks noGrp="1"/>
          </p:cNvSpPr>
          <p:nvPr>
            <p:ph type="sldNum" sz="quarter" idx="12"/>
          </p:nvPr>
        </p:nvSpPr>
        <p:spPr/>
        <p:txBody>
          <a:bodyPr/>
          <a:lstStyle/>
          <a:p>
            <a:fld id="{D8AE563E-7493-4196-89C0-594110B6003A}" type="slidenum">
              <a:rPr lang="it-IT" smtClean="0"/>
              <a:t>‹N›</a:t>
            </a:fld>
            <a:endParaRPr lang="it-IT"/>
          </a:p>
        </p:txBody>
      </p:sp>
    </p:spTree>
    <p:extLst>
      <p:ext uri="{BB962C8B-B14F-4D97-AF65-F5344CB8AC3E}">
        <p14:creationId xmlns:p14="http://schemas.microsoft.com/office/powerpoint/2010/main" val="2471950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79428E20-D7C3-7403-FC5F-4DD872C90D2E}"/>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10CCFFF-B6AD-EC4A-C6DD-C4F0077BC962}"/>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5062E50-C6B4-EC78-09B9-BCE13AFD8937}"/>
              </a:ext>
            </a:extLst>
          </p:cNvPr>
          <p:cNvSpPr>
            <a:spLocks noGrp="1"/>
          </p:cNvSpPr>
          <p:nvPr>
            <p:ph type="dt" sz="half" idx="10"/>
          </p:nvPr>
        </p:nvSpPr>
        <p:spPr/>
        <p:txBody>
          <a:bodyPr/>
          <a:lstStyle/>
          <a:p>
            <a:fld id="{8302869D-41F8-4E5F-88C7-95BD36BFBB28}" type="datetime1">
              <a:rPr lang="it-IT" smtClean="0"/>
              <a:t>26/06/2026</a:t>
            </a:fld>
            <a:endParaRPr lang="it-IT"/>
          </a:p>
        </p:txBody>
      </p:sp>
      <p:sp>
        <p:nvSpPr>
          <p:cNvPr id="5" name="Segnaposto piè di pagina 4">
            <a:extLst>
              <a:ext uri="{FF2B5EF4-FFF2-40B4-BE49-F238E27FC236}">
                <a16:creationId xmlns:a16="http://schemas.microsoft.com/office/drawing/2014/main" id="{E6B51ABE-768A-66A3-55EA-9EFAD3BB684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5DBA319-64E4-1E57-EC3A-264D25F9C671}"/>
              </a:ext>
            </a:extLst>
          </p:cNvPr>
          <p:cNvSpPr>
            <a:spLocks noGrp="1"/>
          </p:cNvSpPr>
          <p:nvPr>
            <p:ph type="sldNum" sz="quarter" idx="12"/>
          </p:nvPr>
        </p:nvSpPr>
        <p:spPr/>
        <p:txBody>
          <a:bodyPr/>
          <a:lstStyle/>
          <a:p>
            <a:fld id="{D8AE563E-7493-4196-89C0-594110B6003A}" type="slidenum">
              <a:rPr lang="it-IT" smtClean="0"/>
              <a:t>‹N›</a:t>
            </a:fld>
            <a:endParaRPr lang="it-IT"/>
          </a:p>
        </p:txBody>
      </p:sp>
    </p:spTree>
    <p:extLst>
      <p:ext uri="{BB962C8B-B14F-4D97-AF65-F5344CB8AC3E}">
        <p14:creationId xmlns:p14="http://schemas.microsoft.com/office/powerpoint/2010/main" val="1340243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Diapositiva titolo">
    <p:spTree>
      <p:nvGrpSpPr>
        <p:cNvPr id="1" name=""/>
        <p:cNvGrpSpPr/>
        <p:nvPr/>
      </p:nvGrpSpPr>
      <p:grpSpPr>
        <a:xfrm>
          <a:off x="0" y="0"/>
          <a:ext cx="0" cy="0"/>
          <a:chOff x="0" y="0"/>
          <a:chExt cx="0" cy="0"/>
        </a:xfrm>
      </p:grpSpPr>
      <p:sp>
        <p:nvSpPr>
          <p:cNvPr id="8" name="Freeform 3">
            <a:extLst>
              <a:ext uri="{FF2B5EF4-FFF2-40B4-BE49-F238E27FC236}">
                <a16:creationId xmlns:a16="http://schemas.microsoft.com/office/drawing/2014/main" id="{670D3596-806F-3EFE-09C8-54024876E321}"/>
              </a:ext>
            </a:extLst>
          </p:cNvPr>
          <p:cNvSpPr/>
          <p:nvPr userDrawn="1"/>
        </p:nvSpPr>
        <p:spPr>
          <a:xfrm>
            <a:off x="4242700" y="3623094"/>
            <a:ext cx="6592594" cy="3234953"/>
          </a:xfrm>
          <a:custGeom>
            <a:avLst/>
            <a:gdLst/>
            <a:ahLst/>
            <a:cxnLst/>
            <a:rect l="l" t="t" r="r" b="b"/>
            <a:pathLst>
              <a:path w="5376236" h="5376236">
                <a:moveTo>
                  <a:pt x="0" y="0"/>
                </a:moveTo>
                <a:lnTo>
                  <a:pt x="5376236" y="0"/>
                </a:lnTo>
                <a:lnTo>
                  <a:pt x="5376236" y="5376236"/>
                </a:lnTo>
                <a:lnTo>
                  <a:pt x="0" y="5376236"/>
                </a:lnTo>
                <a:lnTo>
                  <a:pt x="0" y="0"/>
                </a:lnTo>
                <a:close/>
              </a:path>
            </a:pathLst>
          </a:custGeom>
          <a:blipFill dpi="0" rotWithShape="1">
            <a:blip>
              <a:alphaModFix amt="65000"/>
              <a:extLst>
                <a:ext uri="{96DAC541-7B7A-43D3-8B79-37D633B846F1}">
                  <asvg:svgBlip xmlns:asvg="http://schemas.microsoft.com/office/drawing/2016/SVG/main" r:embed="rId2"/>
                </a:ext>
              </a:extLst>
            </a:blip>
            <a:srcRect/>
            <a:stretch>
              <a:fillRect r="5370" b="-69020"/>
            </a:stretch>
          </a:blipFill>
        </p:spPr>
        <p:txBody>
          <a:bodyPr/>
          <a:lstStyle/>
          <a:p>
            <a:endParaRPr lang="it-IT" dirty="0">
              <a:latin typeface="Roboto" panose="02000000000000000000" pitchFamily="2" charset="0"/>
            </a:endParaRPr>
          </a:p>
        </p:txBody>
      </p:sp>
      <p:sp>
        <p:nvSpPr>
          <p:cNvPr id="17" name="Titolo 15">
            <a:extLst>
              <a:ext uri="{FF2B5EF4-FFF2-40B4-BE49-F238E27FC236}">
                <a16:creationId xmlns:a16="http://schemas.microsoft.com/office/drawing/2014/main" id="{FB9EFE29-8216-4979-B4A1-A1B332EB0431}"/>
              </a:ext>
            </a:extLst>
          </p:cNvPr>
          <p:cNvSpPr>
            <a:spLocks noGrp="1" noChangeAspect="1"/>
          </p:cNvSpPr>
          <p:nvPr userDrawn="1">
            <p:ph type="title" hasCustomPrompt="1"/>
          </p:nvPr>
        </p:nvSpPr>
        <p:spPr>
          <a:xfrm>
            <a:off x="671804" y="662150"/>
            <a:ext cx="10515600" cy="1448642"/>
          </a:xfrm>
        </p:spPr>
        <p:txBody>
          <a:bodyPr>
            <a:normAutofit/>
          </a:bodyPr>
          <a:lstStyle>
            <a:lvl1pPr>
              <a:defRPr lang="it-IT" sz="5400" b="1" kern="1200" spc="5" baseline="0" dirty="0" smtClean="0">
                <a:solidFill>
                  <a:srgbClr val="E46C0A"/>
                </a:solidFill>
                <a:latin typeface="Roboto Black" panose="02000000000000000000" pitchFamily="2" charset="0"/>
                <a:ea typeface="Roboto Black" panose="02000000000000000000" pitchFamily="2" charset="0"/>
                <a:cs typeface="DejaVu Sans Bold" panose="020B0803030604020204" pitchFamily="34" charset="0"/>
              </a:defRPr>
            </a:lvl1pPr>
          </a:lstStyle>
          <a:p>
            <a:r>
              <a:rPr lang="it-IT" dirty="0"/>
              <a:t>L’Opportunità </a:t>
            </a:r>
            <a:r>
              <a:rPr lang="en-US" sz="6000" spc="5" dirty="0">
                <a:solidFill>
                  <a:srgbClr val="E46C0A"/>
                </a:solidFill>
                <a:latin typeface="DejaVu Sans Bold"/>
              </a:rPr>
              <a:t>di</a:t>
            </a:r>
            <a:endParaRPr lang="it-IT" dirty="0"/>
          </a:p>
        </p:txBody>
      </p:sp>
      <p:sp>
        <p:nvSpPr>
          <p:cNvPr id="22" name="Segnaposto testo 21">
            <a:extLst>
              <a:ext uri="{FF2B5EF4-FFF2-40B4-BE49-F238E27FC236}">
                <a16:creationId xmlns:a16="http://schemas.microsoft.com/office/drawing/2014/main" id="{2B2F3DF8-8A85-4983-9ED3-426D94102229}"/>
              </a:ext>
            </a:extLst>
          </p:cNvPr>
          <p:cNvSpPr>
            <a:spLocks noGrp="1"/>
          </p:cNvSpPr>
          <p:nvPr userDrawn="1">
            <p:ph type="body" sz="quarter" idx="10" hasCustomPrompt="1"/>
          </p:nvPr>
        </p:nvSpPr>
        <p:spPr>
          <a:xfrm>
            <a:off x="5607172" y="5751851"/>
            <a:ext cx="3528605" cy="954078"/>
          </a:xfrm>
        </p:spPr>
        <p:txBody>
          <a:bodyPr anchor="ctr">
            <a:normAutofit/>
          </a:bodyPr>
          <a:lstStyle>
            <a:lvl1pPr marL="0" indent="0" algn="l">
              <a:buNone/>
              <a:defRPr lang="it-IT" sz="1400" kern="1200" cap="all" baseline="0" dirty="0">
                <a:solidFill>
                  <a:schemeClr val="tx1"/>
                </a:solidFill>
                <a:latin typeface="Roboto" panose="02000000000000000000" pitchFamily="2" charset="0"/>
                <a:ea typeface="Roboto" panose="02000000000000000000" pitchFamily="2" charset="0"/>
                <a:cs typeface="DejaVu Sans" panose="020B0603030804020204" pitchFamily="34" charset="0"/>
              </a:defRPr>
            </a:lvl1pPr>
          </a:lstStyle>
          <a:p>
            <a:pPr lvl="0"/>
            <a:r>
              <a:rPr lang="it-IT" dirty="0"/>
              <a:t>Marco Balzola</a:t>
            </a:r>
          </a:p>
          <a:p>
            <a:pPr lvl="0"/>
            <a:r>
              <a:rPr lang="it-IT" dirty="0"/>
              <a:t>Resp. Promozione  </a:t>
            </a:r>
            <a:r>
              <a:rPr lang="it-IT" dirty="0" err="1"/>
              <a:t>fondartigianato</a:t>
            </a:r>
            <a:endParaRPr lang="it-IT" dirty="0"/>
          </a:p>
        </p:txBody>
      </p:sp>
      <p:sp>
        <p:nvSpPr>
          <p:cNvPr id="24" name="Segnaposto testo 23">
            <a:extLst>
              <a:ext uri="{FF2B5EF4-FFF2-40B4-BE49-F238E27FC236}">
                <a16:creationId xmlns:a16="http://schemas.microsoft.com/office/drawing/2014/main" id="{B78C3BB5-B777-478D-854F-F519725D423F}"/>
              </a:ext>
            </a:extLst>
          </p:cNvPr>
          <p:cNvSpPr>
            <a:spLocks noGrp="1"/>
          </p:cNvSpPr>
          <p:nvPr userDrawn="1">
            <p:ph type="body" sz="quarter" idx="11" hasCustomPrompt="1"/>
          </p:nvPr>
        </p:nvSpPr>
        <p:spPr>
          <a:xfrm>
            <a:off x="671804" y="2159407"/>
            <a:ext cx="10515600" cy="856056"/>
          </a:xfrm>
        </p:spPr>
        <p:txBody>
          <a:bodyPr anchor="ctr">
            <a:noAutofit/>
          </a:bodyPr>
          <a:lstStyle>
            <a:lvl1pPr marL="0" indent="0">
              <a:buNone/>
              <a:defRPr lang="it-IT" sz="2000" kern="1200" cap="all" baseline="0" dirty="0" smtClean="0">
                <a:solidFill>
                  <a:schemeClr val="tx1"/>
                </a:solidFill>
                <a:latin typeface="Roboto Medium" panose="02000000000000000000" pitchFamily="2" charset="0"/>
                <a:ea typeface="Roboto Medium" panose="02000000000000000000" pitchFamily="2" charset="0"/>
                <a:cs typeface="DejaVu Sans" panose="020B0603030804020204" pitchFamily="34" charset="0"/>
              </a:defRPr>
            </a:lvl1pPr>
            <a:lvl2pPr marL="457200" indent="0">
              <a:buNone/>
              <a:defRPr/>
            </a:lvl2pPr>
            <a:lvl3pPr marL="914400" indent="0">
              <a:buNone/>
              <a:defRPr/>
            </a:lvl3pPr>
            <a:lvl5pPr marL="1828800" indent="0">
              <a:buNone/>
              <a:defRPr/>
            </a:lvl5pPr>
          </a:lstStyle>
          <a:p>
            <a:pPr lvl="0"/>
            <a:r>
              <a:rPr lang="it-IT" dirty="0"/>
              <a:t>Cos’è un fondo interprofessionale, chi siamo, cosa offriamo e come aderire </a:t>
            </a:r>
          </a:p>
        </p:txBody>
      </p:sp>
      <p:pic>
        <p:nvPicPr>
          <p:cNvPr id="15" name="Segnaposto contenuto 5">
            <a:extLst>
              <a:ext uri="{FF2B5EF4-FFF2-40B4-BE49-F238E27FC236}">
                <a16:creationId xmlns:a16="http://schemas.microsoft.com/office/drawing/2014/main" id="{150028B4-7C1A-4EF2-B745-46E08EDE1565}"/>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671804" y="6195850"/>
            <a:ext cx="1878372" cy="282396"/>
          </a:xfrm>
          <a:prstGeom prst="rect">
            <a:avLst/>
          </a:prstGeom>
        </p:spPr>
      </p:pic>
      <p:pic>
        <p:nvPicPr>
          <p:cNvPr id="26" name="Immagine 25">
            <a:extLst>
              <a:ext uri="{FF2B5EF4-FFF2-40B4-BE49-F238E27FC236}">
                <a16:creationId xmlns:a16="http://schemas.microsoft.com/office/drawing/2014/main" id="{C0F38F23-D632-4164-A374-16D89565D63B}"/>
              </a:ext>
            </a:extLst>
          </p:cNvPr>
          <p:cNvPicPr>
            <a:picLocks noChangeAspect="1"/>
          </p:cNvPicPr>
          <p:nvPr userDrawn="1"/>
        </p:nvPicPr>
        <p:blipFill>
          <a:blip r:embed="rId4">
            <a:alphaModFix amt="20000"/>
            <a:extLst>
              <a:ext uri="{28A0092B-C50C-407E-A947-70E740481C1C}">
                <a14:useLocalDpi xmlns:a14="http://schemas.microsoft.com/office/drawing/2010/main" val="0"/>
              </a:ext>
            </a:extLst>
          </a:blip>
          <a:stretch>
            <a:fillRect/>
          </a:stretch>
        </p:blipFill>
        <p:spPr>
          <a:xfrm>
            <a:off x="11352289" y="1279132"/>
            <a:ext cx="506896" cy="506896"/>
          </a:xfrm>
          <a:prstGeom prst="rect">
            <a:avLst/>
          </a:prstGeom>
        </p:spPr>
      </p:pic>
      <p:sp>
        <p:nvSpPr>
          <p:cNvPr id="6" name="Freeform 6">
            <a:extLst>
              <a:ext uri="{FF2B5EF4-FFF2-40B4-BE49-F238E27FC236}">
                <a16:creationId xmlns:a16="http://schemas.microsoft.com/office/drawing/2014/main" id="{8A939EB6-13AE-D7AB-4C15-7AEA2D8E5A5F}"/>
              </a:ext>
            </a:extLst>
          </p:cNvPr>
          <p:cNvSpPr/>
          <p:nvPr userDrawn="1"/>
        </p:nvSpPr>
        <p:spPr>
          <a:xfrm rot="16200000">
            <a:off x="10901374" y="-66084"/>
            <a:ext cx="1222189" cy="1354349"/>
          </a:xfrm>
          <a:custGeom>
            <a:avLst/>
            <a:gdLst/>
            <a:ahLst/>
            <a:cxnLst/>
            <a:rect l="l" t="t" r="r" b="b"/>
            <a:pathLst>
              <a:path w="4114800" h="4114800">
                <a:moveTo>
                  <a:pt x="0" y="0"/>
                </a:moveTo>
                <a:lnTo>
                  <a:pt x="4114800" y="0"/>
                </a:lnTo>
                <a:lnTo>
                  <a:pt x="4114800" y="4114800"/>
                </a:lnTo>
                <a:lnTo>
                  <a:pt x="0" y="4114800"/>
                </a:lnTo>
                <a:lnTo>
                  <a:pt x="0" y="0"/>
                </a:lnTo>
                <a:close/>
              </a:path>
            </a:pathLst>
          </a:custGeom>
          <a:blipFill dpi="0" rotWithShape="1">
            <a:blip>
              <a:alphaModFix amt="50000"/>
              <a:extLst>
                <a:ext uri="{96DAC541-7B7A-43D3-8B79-37D633B846F1}">
                  <asvg:svgBlip xmlns:asvg="http://schemas.microsoft.com/office/drawing/2016/SVG/main" r:embed="rId2"/>
                </a:ext>
              </a:extLst>
            </a:blip>
            <a:srcRect/>
            <a:stretch>
              <a:fillRect l="9261" t="8717" r="-37349" b="-24306"/>
            </a:stretch>
          </a:blipFill>
        </p:spPr>
        <p:txBody>
          <a:bodyPr/>
          <a:lstStyle/>
          <a:p>
            <a:endParaRPr lang="it-IT" dirty="0">
              <a:latin typeface="Roboto" panose="02000000000000000000" pitchFamily="2" charset="0"/>
            </a:endParaRPr>
          </a:p>
        </p:txBody>
      </p:sp>
      <p:sp>
        <p:nvSpPr>
          <p:cNvPr id="7" name="Freeform 3">
            <a:extLst>
              <a:ext uri="{FF2B5EF4-FFF2-40B4-BE49-F238E27FC236}">
                <a16:creationId xmlns:a16="http://schemas.microsoft.com/office/drawing/2014/main" id="{71FE4A9F-039B-4B01-3E36-45CE082F7C84}"/>
              </a:ext>
            </a:extLst>
          </p:cNvPr>
          <p:cNvSpPr/>
          <p:nvPr userDrawn="1"/>
        </p:nvSpPr>
        <p:spPr>
          <a:xfrm rot="16200000">
            <a:off x="10815087" y="3688977"/>
            <a:ext cx="1780466" cy="996835"/>
          </a:xfrm>
          <a:custGeom>
            <a:avLst/>
            <a:gdLst/>
            <a:ahLst/>
            <a:cxnLst/>
            <a:rect l="l" t="t" r="r" b="b"/>
            <a:pathLst>
              <a:path w="5376236" h="5376236">
                <a:moveTo>
                  <a:pt x="0" y="0"/>
                </a:moveTo>
                <a:lnTo>
                  <a:pt x="5376236" y="0"/>
                </a:lnTo>
                <a:lnTo>
                  <a:pt x="5376236" y="5376236"/>
                </a:lnTo>
                <a:lnTo>
                  <a:pt x="0" y="5376236"/>
                </a:lnTo>
                <a:lnTo>
                  <a:pt x="0" y="0"/>
                </a:lnTo>
                <a:close/>
              </a:path>
            </a:pathLst>
          </a:custGeom>
          <a:blipFill dpi="0" rotWithShape="1">
            <a:blip>
              <a:alphaModFix amt="50000"/>
              <a:extLst>
                <a:ext uri="{96DAC541-7B7A-43D3-8B79-37D633B846F1}">
                  <asvg:svgBlip xmlns:asvg="http://schemas.microsoft.com/office/drawing/2016/SVG/main" r:embed="rId2"/>
                </a:ext>
              </a:extLst>
            </a:blip>
            <a:srcRect/>
            <a:stretch>
              <a:fillRect r="5370" b="-69020"/>
            </a:stretch>
          </a:blipFill>
        </p:spPr>
        <p:txBody>
          <a:bodyPr/>
          <a:lstStyle/>
          <a:p>
            <a:endParaRPr lang="it-IT" dirty="0">
              <a:latin typeface="Roboto" panose="02000000000000000000" pitchFamily="2" charset="0"/>
            </a:endParaRPr>
          </a:p>
        </p:txBody>
      </p:sp>
      <p:pic>
        <p:nvPicPr>
          <p:cNvPr id="2" name="Immagine 1">
            <a:extLst>
              <a:ext uri="{FF2B5EF4-FFF2-40B4-BE49-F238E27FC236}">
                <a16:creationId xmlns:a16="http://schemas.microsoft.com/office/drawing/2014/main" id="{A9FA8525-EDFE-8A34-EBC2-1B25602BF590}"/>
              </a:ext>
            </a:extLst>
          </p:cNvPr>
          <p:cNvPicPr>
            <a:picLocks noChangeAspect="1"/>
          </p:cNvPicPr>
          <p:nvPr userDrawn="1"/>
        </p:nvPicPr>
        <p:blipFill rotWithShape="1">
          <a:blip r:embed="rId5"/>
          <a:srcRect l="18602" b="38304"/>
          <a:stretch/>
        </p:blipFill>
        <p:spPr>
          <a:xfrm>
            <a:off x="0" y="4383068"/>
            <a:ext cx="3255374" cy="2474932"/>
          </a:xfrm>
          <a:prstGeom prst="rect">
            <a:avLst/>
          </a:prstGeom>
        </p:spPr>
      </p:pic>
      <p:pic>
        <p:nvPicPr>
          <p:cNvPr id="3" name="Immagine 2">
            <a:extLst>
              <a:ext uri="{FF2B5EF4-FFF2-40B4-BE49-F238E27FC236}">
                <a16:creationId xmlns:a16="http://schemas.microsoft.com/office/drawing/2014/main" id="{35AC7D35-933F-111F-C3C3-E28B77E7D4DB}"/>
              </a:ext>
            </a:extLst>
          </p:cNvPr>
          <p:cNvPicPr>
            <a:picLocks noChangeAspect="1"/>
          </p:cNvPicPr>
          <p:nvPr userDrawn="1"/>
        </p:nvPicPr>
        <p:blipFill>
          <a:blip r:embed="rId6"/>
          <a:stretch>
            <a:fillRect/>
          </a:stretch>
        </p:blipFill>
        <p:spPr>
          <a:xfrm>
            <a:off x="295706" y="435588"/>
            <a:ext cx="2042337" cy="2048434"/>
          </a:xfrm>
          <a:prstGeom prst="rect">
            <a:avLst/>
          </a:prstGeom>
        </p:spPr>
      </p:pic>
    </p:spTree>
    <p:extLst>
      <p:ext uri="{BB962C8B-B14F-4D97-AF65-F5344CB8AC3E}">
        <p14:creationId xmlns:p14="http://schemas.microsoft.com/office/powerpoint/2010/main" val="1996524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spTree>
      <p:nvGrpSpPr>
        <p:cNvPr id="1" name=""/>
        <p:cNvGrpSpPr/>
        <p:nvPr/>
      </p:nvGrpSpPr>
      <p:grpSpPr>
        <a:xfrm>
          <a:off x="0" y="0"/>
          <a:ext cx="0" cy="0"/>
          <a:chOff x="0" y="0"/>
          <a:chExt cx="0" cy="0"/>
        </a:xfrm>
      </p:grpSpPr>
      <p:sp>
        <p:nvSpPr>
          <p:cNvPr id="8" name="Freeform 3">
            <a:extLst>
              <a:ext uri="{FF2B5EF4-FFF2-40B4-BE49-F238E27FC236}">
                <a16:creationId xmlns:a16="http://schemas.microsoft.com/office/drawing/2014/main" id="{670D3596-806F-3EFE-09C8-54024876E321}"/>
              </a:ext>
            </a:extLst>
          </p:cNvPr>
          <p:cNvSpPr/>
          <p:nvPr userDrawn="1"/>
        </p:nvSpPr>
        <p:spPr>
          <a:xfrm>
            <a:off x="4242700" y="3623094"/>
            <a:ext cx="6592594" cy="3234953"/>
          </a:xfrm>
          <a:custGeom>
            <a:avLst/>
            <a:gdLst/>
            <a:ahLst/>
            <a:cxnLst/>
            <a:rect l="l" t="t" r="r" b="b"/>
            <a:pathLst>
              <a:path w="5376236" h="5376236">
                <a:moveTo>
                  <a:pt x="0" y="0"/>
                </a:moveTo>
                <a:lnTo>
                  <a:pt x="5376236" y="0"/>
                </a:lnTo>
                <a:lnTo>
                  <a:pt x="5376236" y="5376236"/>
                </a:lnTo>
                <a:lnTo>
                  <a:pt x="0" y="5376236"/>
                </a:lnTo>
                <a:lnTo>
                  <a:pt x="0" y="0"/>
                </a:lnTo>
                <a:close/>
              </a:path>
            </a:pathLst>
          </a:custGeom>
          <a:blipFill dpi="0" rotWithShape="1">
            <a:blip>
              <a:alphaModFix amt="65000"/>
              <a:extLst>
                <a:ext uri="{96DAC541-7B7A-43D3-8B79-37D633B846F1}">
                  <asvg:svgBlip xmlns:asvg="http://schemas.microsoft.com/office/drawing/2016/SVG/main" r:embed="rId2"/>
                </a:ext>
              </a:extLst>
            </a:blip>
            <a:srcRect/>
            <a:stretch>
              <a:fillRect r="5370" b="-69020"/>
            </a:stretch>
          </a:blipFill>
        </p:spPr>
        <p:txBody>
          <a:bodyPr/>
          <a:lstStyle/>
          <a:p>
            <a:endParaRPr lang="it-IT" dirty="0">
              <a:latin typeface="Roboto" panose="02000000000000000000" pitchFamily="2" charset="0"/>
            </a:endParaRPr>
          </a:p>
        </p:txBody>
      </p:sp>
      <p:sp>
        <p:nvSpPr>
          <p:cNvPr id="17" name="Titolo 15">
            <a:extLst>
              <a:ext uri="{FF2B5EF4-FFF2-40B4-BE49-F238E27FC236}">
                <a16:creationId xmlns:a16="http://schemas.microsoft.com/office/drawing/2014/main" id="{FB9EFE29-8216-4979-B4A1-A1B332EB0431}"/>
              </a:ext>
            </a:extLst>
          </p:cNvPr>
          <p:cNvSpPr>
            <a:spLocks noGrp="1" noChangeAspect="1"/>
          </p:cNvSpPr>
          <p:nvPr userDrawn="1">
            <p:ph type="title" hasCustomPrompt="1"/>
          </p:nvPr>
        </p:nvSpPr>
        <p:spPr>
          <a:xfrm>
            <a:off x="671804" y="662150"/>
            <a:ext cx="10515600" cy="1448642"/>
          </a:xfrm>
        </p:spPr>
        <p:txBody>
          <a:bodyPr>
            <a:normAutofit/>
          </a:bodyPr>
          <a:lstStyle>
            <a:lvl1pPr>
              <a:defRPr lang="it-IT" sz="5400" b="1" kern="1200" spc="5" baseline="0" dirty="0" smtClean="0">
                <a:solidFill>
                  <a:srgbClr val="E46C0A"/>
                </a:solidFill>
                <a:latin typeface="Roboto Black" panose="02000000000000000000" pitchFamily="2" charset="0"/>
                <a:ea typeface="Roboto Black" panose="02000000000000000000" pitchFamily="2" charset="0"/>
                <a:cs typeface="DejaVu Sans Bold" panose="020B0803030604020204" pitchFamily="34" charset="0"/>
              </a:defRPr>
            </a:lvl1pPr>
          </a:lstStyle>
          <a:p>
            <a:r>
              <a:rPr lang="it-IT" dirty="0"/>
              <a:t>L’Opportunità </a:t>
            </a:r>
            <a:r>
              <a:rPr lang="en-US" sz="6000" spc="5" dirty="0">
                <a:solidFill>
                  <a:srgbClr val="E46C0A"/>
                </a:solidFill>
                <a:latin typeface="DejaVu Sans Bold"/>
              </a:rPr>
              <a:t>di</a:t>
            </a:r>
            <a:endParaRPr lang="it-IT" dirty="0"/>
          </a:p>
        </p:txBody>
      </p:sp>
      <p:sp>
        <p:nvSpPr>
          <p:cNvPr id="22" name="Segnaposto testo 21">
            <a:extLst>
              <a:ext uri="{FF2B5EF4-FFF2-40B4-BE49-F238E27FC236}">
                <a16:creationId xmlns:a16="http://schemas.microsoft.com/office/drawing/2014/main" id="{2B2F3DF8-8A85-4983-9ED3-426D94102229}"/>
              </a:ext>
            </a:extLst>
          </p:cNvPr>
          <p:cNvSpPr>
            <a:spLocks noGrp="1"/>
          </p:cNvSpPr>
          <p:nvPr userDrawn="1">
            <p:ph type="body" sz="quarter" idx="10" hasCustomPrompt="1"/>
          </p:nvPr>
        </p:nvSpPr>
        <p:spPr>
          <a:xfrm>
            <a:off x="5607172" y="5751851"/>
            <a:ext cx="3528605" cy="954078"/>
          </a:xfrm>
        </p:spPr>
        <p:txBody>
          <a:bodyPr anchor="ctr">
            <a:normAutofit/>
          </a:bodyPr>
          <a:lstStyle>
            <a:lvl1pPr marL="0" indent="0" algn="l">
              <a:buNone/>
              <a:defRPr lang="it-IT" sz="1400" kern="1200" cap="all" baseline="0" dirty="0">
                <a:solidFill>
                  <a:schemeClr val="tx1"/>
                </a:solidFill>
                <a:latin typeface="Roboto" panose="02000000000000000000" pitchFamily="2" charset="0"/>
                <a:ea typeface="Roboto" panose="02000000000000000000" pitchFamily="2" charset="0"/>
                <a:cs typeface="DejaVu Sans" panose="020B0603030804020204" pitchFamily="34" charset="0"/>
              </a:defRPr>
            </a:lvl1pPr>
          </a:lstStyle>
          <a:p>
            <a:pPr lvl="0"/>
            <a:r>
              <a:rPr lang="it-IT" dirty="0"/>
              <a:t>Marco Balzola</a:t>
            </a:r>
          </a:p>
          <a:p>
            <a:pPr lvl="0"/>
            <a:r>
              <a:rPr lang="it-IT" dirty="0"/>
              <a:t>Resp. Promozione  </a:t>
            </a:r>
            <a:r>
              <a:rPr lang="it-IT" dirty="0" err="1"/>
              <a:t>fondartigianato</a:t>
            </a:r>
            <a:endParaRPr lang="it-IT" dirty="0"/>
          </a:p>
        </p:txBody>
      </p:sp>
      <p:sp>
        <p:nvSpPr>
          <p:cNvPr id="24" name="Segnaposto testo 23">
            <a:extLst>
              <a:ext uri="{FF2B5EF4-FFF2-40B4-BE49-F238E27FC236}">
                <a16:creationId xmlns:a16="http://schemas.microsoft.com/office/drawing/2014/main" id="{B78C3BB5-B777-478D-854F-F519725D423F}"/>
              </a:ext>
            </a:extLst>
          </p:cNvPr>
          <p:cNvSpPr>
            <a:spLocks noGrp="1"/>
          </p:cNvSpPr>
          <p:nvPr userDrawn="1">
            <p:ph type="body" sz="quarter" idx="11" hasCustomPrompt="1"/>
          </p:nvPr>
        </p:nvSpPr>
        <p:spPr>
          <a:xfrm>
            <a:off x="671804" y="2159407"/>
            <a:ext cx="10515600" cy="856056"/>
          </a:xfrm>
        </p:spPr>
        <p:txBody>
          <a:bodyPr anchor="ctr">
            <a:noAutofit/>
          </a:bodyPr>
          <a:lstStyle>
            <a:lvl1pPr marL="0" indent="0">
              <a:buNone/>
              <a:defRPr lang="it-IT" sz="2000" kern="1200" cap="all" baseline="0" dirty="0" smtClean="0">
                <a:solidFill>
                  <a:schemeClr val="tx1"/>
                </a:solidFill>
                <a:latin typeface="Roboto Medium" panose="02000000000000000000" pitchFamily="2" charset="0"/>
                <a:ea typeface="Roboto Medium" panose="02000000000000000000" pitchFamily="2" charset="0"/>
                <a:cs typeface="DejaVu Sans" panose="020B0603030804020204" pitchFamily="34" charset="0"/>
              </a:defRPr>
            </a:lvl1pPr>
            <a:lvl2pPr marL="457200" indent="0">
              <a:buNone/>
              <a:defRPr/>
            </a:lvl2pPr>
            <a:lvl3pPr marL="914400" indent="0">
              <a:buNone/>
              <a:defRPr/>
            </a:lvl3pPr>
            <a:lvl5pPr marL="1828800" indent="0">
              <a:buNone/>
              <a:defRPr/>
            </a:lvl5pPr>
          </a:lstStyle>
          <a:p>
            <a:pPr lvl="0"/>
            <a:r>
              <a:rPr lang="it-IT" dirty="0"/>
              <a:t>Cos’è un fondo interprofessionale, chi siamo, cosa offriamo e come aderire </a:t>
            </a:r>
          </a:p>
        </p:txBody>
      </p:sp>
      <p:pic>
        <p:nvPicPr>
          <p:cNvPr id="15" name="Segnaposto contenuto 5">
            <a:extLst>
              <a:ext uri="{FF2B5EF4-FFF2-40B4-BE49-F238E27FC236}">
                <a16:creationId xmlns:a16="http://schemas.microsoft.com/office/drawing/2014/main" id="{150028B4-7C1A-4EF2-B745-46E08EDE1565}"/>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671804" y="6195850"/>
            <a:ext cx="1878372" cy="282396"/>
          </a:xfrm>
          <a:prstGeom prst="rect">
            <a:avLst/>
          </a:prstGeom>
        </p:spPr>
      </p:pic>
      <p:pic>
        <p:nvPicPr>
          <p:cNvPr id="26" name="Immagine 25">
            <a:extLst>
              <a:ext uri="{FF2B5EF4-FFF2-40B4-BE49-F238E27FC236}">
                <a16:creationId xmlns:a16="http://schemas.microsoft.com/office/drawing/2014/main" id="{C0F38F23-D632-4164-A374-16D89565D63B}"/>
              </a:ext>
            </a:extLst>
          </p:cNvPr>
          <p:cNvPicPr>
            <a:picLocks noChangeAspect="1"/>
          </p:cNvPicPr>
          <p:nvPr userDrawn="1"/>
        </p:nvPicPr>
        <p:blipFill>
          <a:blip r:embed="rId4">
            <a:alphaModFix amt="20000"/>
            <a:extLst>
              <a:ext uri="{28A0092B-C50C-407E-A947-70E740481C1C}">
                <a14:useLocalDpi xmlns:a14="http://schemas.microsoft.com/office/drawing/2010/main" val="0"/>
              </a:ext>
            </a:extLst>
          </a:blip>
          <a:stretch>
            <a:fillRect/>
          </a:stretch>
        </p:blipFill>
        <p:spPr>
          <a:xfrm>
            <a:off x="11352289" y="1279132"/>
            <a:ext cx="506896" cy="506896"/>
          </a:xfrm>
          <a:prstGeom prst="rect">
            <a:avLst/>
          </a:prstGeom>
        </p:spPr>
      </p:pic>
      <p:sp>
        <p:nvSpPr>
          <p:cNvPr id="6" name="Freeform 6">
            <a:extLst>
              <a:ext uri="{FF2B5EF4-FFF2-40B4-BE49-F238E27FC236}">
                <a16:creationId xmlns:a16="http://schemas.microsoft.com/office/drawing/2014/main" id="{8A939EB6-13AE-D7AB-4C15-7AEA2D8E5A5F}"/>
              </a:ext>
            </a:extLst>
          </p:cNvPr>
          <p:cNvSpPr/>
          <p:nvPr userDrawn="1"/>
        </p:nvSpPr>
        <p:spPr>
          <a:xfrm rot="16200000">
            <a:off x="10901374" y="-66084"/>
            <a:ext cx="1222189" cy="1354349"/>
          </a:xfrm>
          <a:custGeom>
            <a:avLst/>
            <a:gdLst/>
            <a:ahLst/>
            <a:cxnLst/>
            <a:rect l="l" t="t" r="r" b="b"/>
            <a:pathLst>
              <a:path w="4114800" h="4114800">
                <a:moveTo>
                  <a:pt x="0" y="0"/>
                </a:moveTo>
                <a:lnTo>
                  <a:pt x="4114800" y="0"/>
                </a:lnTo>
                <a:lnTo>
                  <a:pt x="4114800" y="4114800"/>
                </a:lnTo>
                <a:lnTo>
                  <a:pt x="0" y="4114800"/>
                </a:lnTo>
                <a:lnTo>
                  <a:pt x="0" y="0"/>
                </a:lnTo>
                <a:close/>
              </a:path>
            </a:pathLst>
          </a:custGeom>
          <a:blipFill dpi="0" rotWithShape="1">
            <a:blip>
              <a:alphaModFix amt="50000"/>
              <a:extLst>
                <a:ext uri="{96DAC541-7B7A-43D3-8B79-37D633B846F1}">
                  <asvg:svgBlip xmlns:asvg="http://schemas.microsoft.com/office/drawing/2016/SVG/main" r:embed="rId2"/>
                </a:ext>
              </a:extLst>
            </a:blip>
            <a:srcRect/>
            <a:stretch>
              <a:fillRect l="9261" t="8717" r="-37349" b="-24306"/>
            </a:stretch>
          </a:blipFill>
        </p:spPr>
        <p:txBody>
          <a:bodyPr/>
          <a:lstStyle/>
          <a:p>
            <a:endParaRPr lang="it-IT" dirty="0">
              <a:latin typeface="Roboto" panose="02000000000000000000" pitchFamily="2" charset="0"/>
            </a:endParaRPr>
          </a:p>
        </p:txBody>
      </p:sp>
      <p:sp>
        <p:nvSpPr>
          <p:cNvPr id="7" name="Freeform 3">
            <a:extLst>
              <a:ext uri="{FF2B5EF4-FFF2-40B4-BE49-F238E27FC236}">
                <a16:creationId xmlns:a16="http://schemas.microsoft.com/office/drawing/2014/main" id="{71FE4A9F-039B-4B01-3E36-45CE082F7C84}"/>
              </a:ext>
            </a:extLst>
          </p:cNvPr>
          <p:cNvSpPr/>
          <p:nvPr userDrawn="1"/>
        </p:nvSpPr>
        <p:spPr>
          <a:xfrm rot="16200000">
            <a:off x="10815087" y="3688977"/>
            <a:ext cx="1780466" cy="996835"/>
          </a:xfrm>
          <a:custGeom>
            <a:avLst/>
            <a:gdLst/>
            <a:ahLst/>
            <a:cxnLst/>
            <a:rect l="l" t="t" r="r" b="b"/>
            <a:pathLst>
              <a:path w="5376236" h="5376236">
                <a:moveTo>
                  <a:pt x="0" y="0"/>
                </a:moveTo>
                <a:lnTo>
                  <a:pt x="5376236" y="0"/>
                </a:lnTo>
                <a:lnTo>
                  <a:pt x="5376236" y="5376236"/>
                </a:lnTo>
                <a:lnTo>
                  <a:pt x="0" y="5376236"/>
                </a:lnTo>
                <a:lnTo>
                  <a:pt x="0" y="0"/>
                </a:lnTo>
                <a:close/>
              </a:path>
            </a:pathLst>
          </a:custGeom>
          <a:blipFill dpi="0" rotWithShape="1">
            <a:blip>
              <a:alphaModFix amt="50000"/>
              <a:extLst>
                <a:ext uri="{96DAC541-7B7A-43D3-8B79-37D633B846F1}">
                  <asvg:svgBlip xmlns:asvg="http://schemas.microsoft.com/office/drawing/2016/SVG/main" r:embed="rId2"/>
                </a:ext>
              </a:extLst>
            </a:blip>
            <a:srcRect/>
            <a:stretch>
              <a:fillRect r="5370" b="-69020"/>
            </a:stretch>
          </a:blipFill>
        </p:spPr>
        <p:txBody>
          <a:bodyPr/>
          <a:lstStyle/>
          <a:p>
            <a:endParaRPr lang="it-IT" dirty="0">
              <a:latin typeface="Roboto" panose="02000000000000000000" pitchFamily="2" charset="0"/>
            </a:endParaRPr>
          </a:p>
        </p:txBody>
      </p:sp>
      <p:pic>
        <p:nvPicPr>
          <p:cNvPr id="2" name="Immagine 1">
            <a:extLst>
              <a:ext uri="{FF2B5EF4-FFF2-40B4-BE49-F238E27FC236}">
                <a16:creationId xmlns:a16="http://schemas.microsoft.com/office/drawing/2014/main" id="{A9FA8525-EDFE-8A34-EBC2-1B25602BF590}"/>
              </a:ext>
            </a:extLst>
          </p:cNvPr>
          <p:cNvPicPr>
            <a:picLocks noChangeAspect="1"/>
          </p:cNvPicPr>
          <p:nvPr userDrawn="1"/>
        </p:nvPicPr>
        <p:blipFill rotWithShape="1">
          <a:blip r:embed="rId5"/>
          <a:srcRect l="18602" b="38304"/>
          <a:stretch/>
        </p:blipFill>
        <p:spPr>
          <a:xfrm>
            <a:off x="0" y="4383068"/>
            <a:ext cx="3255374" cy="2474932"/>
          </a:xfrm>
          <a:prstGeom prst="rect">
            <a:avLst/>
          </a:prstGeom>
        </p:spPr>
      </p:pic>
      <p:pic>
        <p:nvPicPr>
          <p:cNvPr id="3" name="Immagine 2">
            <a:extLst>
              <a:ext uri="{FF2B5EF4-FFF2-40B4-BE49-F238E27FC236}">
                <a16:creationId xmlns:a16="http://schemas.microsoft.com/office/drawing/2014/main" id="{35AC7D35-933F-111F-C3C3-E28B77E7D4DB}"/>
              </a:ext>
            </a:extLst>
          </p:cNvPr>
          <p:cNvPicPr>
            <a:picLocks noChangeAspect="1"/>
          </p:cNvPicPr>
          <p:nvPr userDrawn="1"/>
        </p:nvPicPr>
        <p:blipFill>
          <a:blip r:embed="rId6"/>
          <a:stretch>
            <a:fillRect/>
          </a:stretch>
        </p:blipFill>
        <p:spPr>
          <a:xfrm>
            <a:off x="295706" y="435588"/>
            <a:ext cx="2042337" cy="2048434"/>
          </a:xfrm>
          <a:prstGeom prst="rect">
            <a:avLst/>
          </a:prstGeom>
        </p:spPr>
      </p:pic>
    </p:spTree>
    <p:extLst>
      <p:ext uri="{BB962C8B-B14F-4D97-AF65-F5344CB8AC3E}">
        <p14:creationId xmlns:p14="http://schemas.microsoft.com/office/powerpoint/2010/main" val="2207905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C1033C-11D9-43E9-B1B9-C1D2CFFB5729}"/>
              </a:ext>
            </a:extLst>
          </p:cNvPr>
          <p:cNvSpPr>
            <a:spLocks noGrp="1"/>
          </p:cNvSpPr>
          <p:nvPr>
            <p:ph type="title"/>
          </p:nvPr>
        </p:nvSpPr>
        <p:spPr/>
        <p:txBody>
          <a:bodyPr>
            <a:normAutofit/>
          </a:bodyPr>
          <a:lstStyle>
            <a:lvl1pPr>
              <a:defRPr sz="3200" b="1" baseline="0">
                <a:latin typeface="Roboto Black" panose="02000000000000000000" pitchFamily="2" charset="0"/>
                <a:ea typeface="Roboto Black" panose="02000000000000000000" pitchFamily="2" charset="0"/>
                <a:cs typeface="DejaVu Sans Bold" panose="020B0803030604020204" pitchFamily="34" charset="0"/>
              </a:defRPr>
            </a:lvl1p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786E17ED-2679-4FF9-8F3C-209915CA511B}"/>
              </a:ext>
            </a:extLst>
          </p:cNvPr>
          <p:cNvSpPr>
            <a:spLocks noGrp="1"/>
          </p:cNvSpPr>
          <p:nvPr>
            <p:ph idx="1"/>
          </p:nvPr>
        </p:nvSpPr>
        <p:spPr/>
        <p:txBody>
          <a:bodyPr/>
          <a:lstStyle>
            <a:lvl1pPr>
              <a:defRPr/>
            </a:lvl1pPr>
            <a:lvl2pPr>
              <a:defRPr/>
            </a:lvl2pPr>
            <a:lvl3pPr>
              <a:defRPr/>
            </a:lvl3pPr>
            <a:lvl4pPr>
              <a:defRPr/>
            </a:lvl4pPr>
            <a:lvl5pPr>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numero diapositiva 3">
            <a:extLst>
              <a:ext uri="{FF2B5EF4-FFF2-40B4-BE49-F238E27FC236}">
                <a16:creationId xmlns:a16="http://schemas.microsoft.com/office/drawing/2014/main" id="{8E8E4330-4DE9-4F33-85EF-60D82390872A}"/>
              </a:ext>
            </a:extLst>
          </p:cNvPr>
          <p:cNvSpPr>
            <a:spLocks noGrp="1"/>
          </p:cNvSpPr>
          <p:nvPr>
            <p:ph type="sldNum" sz="quarter" idx="4"/>
          </p:nvPr>
        </p:nvSpPr>
        <p:spPr>
          <a:xfrm>
            <a:off x="369058" y="884459"/>
            <a:ext cx="486071" cy="361328"/>
          </a:xfrm>
          <a:prstGeom prst="rect">
            <a:avLst/>
          </a:prstGeom>
        </p:spPr>
        <p:txBody>
          <a:bodyPr vert="horz" lIns="91440" tIns="45720" rIns="91440" bIns="45720" rtlCol="0" anchor="ctr"/>
          <a:lstStyle>
            <a:lvl1pPr algn="l">
              <a:defRPr sz="1400">
                <a:solidFill>
                  <a:schemeClr val="tx1">
                    <a:tint val="75000"/>
                  </a:schemeClr>
                </a:solidFill>
                <a:latin typeface="Roboto" panose="02000000000000000000" pitchFamily="2" charset="0"/>
                <a:cs typeface="Calibri" panose="020F0502020204030204" pitchFamily="34" charset="0"/>
              </a:defRPr>
            </a:lvl1pPr>
          </a:lstStyle>
          <a:p>
            <a:fld id="{BD756765-3402-4B60-A59C-DFE90DF7D071}" type="slidenum">
              <a:rPr lang="it-IT" smtClean="0"/>
              <a:pPr/>
              <a:t>‹N›</a:t>
            </a:fld>
            <a:endParaRPr lang="it-IT" dirty="0"/>
          </a:p>
        </p:txBody>
      </p:sp>
      <p:sp>
        <p:nvSpPr>
          <p:cNvPr id="6" name="Segnaposto piè di pagina 4">
            <a:extLst>
              <a:ext uri="{FF2B5EF4-FFF2-40B4-BE49-F238E27FC236}">
                <a16:creationId xmlns:a16="http://schemas.microsoft.com/office/drawing/2014/main" id="{6096FE15-A8EE-4D00-A098-B8F800C05818}"/>
              </a:ext>
            </a:extLst>
          </p:cNvPr>
          <p:cNvSpPr>
            <a:spLocks noGrp="1"/>
          </p:cNvSpPr>
          <p:nvPr>
            <p:ph type="ftr" sz="quarter" idx="3"/>
          </p:nvPr>
        </p:nvSpPr>
        <p:spPr>
          <a:xfrm>
            <a:off x="4420152" y="6360007"/>
            <a:ext cx="4902200" cy="365125"/>
          </a:xfrm>
          <a:prstGeom prst="rect">
            <a:avLst/>
          </a:prstGeom>
        </p:spPr>
        <p:txBody>
          <a:bodyPr vert="horz" lIns="91440" tIns="45720" rIns="91440" bIns="45720" rtlCol="0" anchor="ctr"/>
          <a:lstStyle>
            <a:lvl1pPr algn="ctr">
              <a:defRPr sz="1600" i="1">
                <a:solidFill>
                  <a:schemeClr val="tx1">
                    <a:tint val="75000"/>
                  </a:schemeClr>
                </a:solidFill>
                <a:latin typeface="Roboto" panose="02000000000000000000" pitchFamily="2" charset="0"/>
                <a:cs typeface="Calibri" panose="020F0502020204030204" pitchFamily="34" charset="0"/>
              </a:defRPr>
            </a:lvl1pPr>
          </a:lstStyle>
          <a:p>
            <a:endParaRPr lang="it-IT" dirty="0"/>
          </a:p>
        </p:txBody>
      </p:sp>
    </p:spTree>
    <p:extLst>
      <p:ext uri="{BB962C8B-B14F-4D97-AF65-F5344CB8AC3E}">
        <p14:creationId xmlns:p14="http://schemas.microsoft.com/office/powerpoint/2010/main" val="4084450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3058A4-7E47-46D7-97D5-983EE3C22945}"/>
              </a:ext>
            </a:extLst>
          </p:cNvPr>
          <p:cNvSpPr>
            <a:spLocks noGrp="1"/>
          </p:cNvSpPr>
          <p:nvPr>
            <p:ph type="title"/>
          </p:nvPr>
        </p:nvSpPr>
        <p:spPr/>
        <p:txBody>
          <a:bodyPr>
            <a:normAutofit/>
          </a:bodyPr>
          <a:lstStyle>
            <a:lvl1pPr>
              <a:defRPr sz="3200"/>
            </a:lvl1p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0C7FC7AC-1155-4A8B-92F9-462BE0E03671}"/>
              </a:ext>
            </a:extLst>
          </p:cNvPr>
          <p:cNvSpPr>
            <a:spLocks noGrp="1"/>
          </p:cNvSpPr>
          <p:nvPr>
            <p:ph sz="half" idx="1"/>
          </p:nvPr>
        </p:nvSpPr>
        <p:spPr>
          <a:xfrm>
            <a:off x="838200" y="1825625"/>
            <a:ext cx="5181600" cy="4103537"/>
          </a:xfrm>
        </p:spPr>
        <p:txBody>
          <a:bodyPr/>
          <a:lstStyle>
            <a:lvl1pPr>
              <a:defRPr/>
            </a:lvl1pPr>
            <a:lvl2pPr>
              <a:defRPr/>
            </a:lvl2pPr>
            <a:lvl3pPr>
              <a:defRPr/>
            </a:lvl3pPr>
            <a:lvl4pPr>
              <a:defRPr/>
            </a:lvl4pPr>
            <a:lvl5pPr>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contenuto 3">
            <a:extLst>
              <a:ext uri="{FF2B5EF4-FFF2-40B4-BE49-F238E27FC236}">
                <a16:creationId xmlns:a16="http://schemas.microsoft.com/office/drawing/2014/main" id="{856654A2-AD16-4778-B714-F4E220003D27}"/>
              </a:ext>
            </a:extLst>
          </p:cNvPr>
          <p:cNvSpPr>
            <a:spLocks noGrp="1"/>
          </p:cNvSpPr>
          <p:nvPr>
            <p:ph sz="half" idx="2"/>
          </p:nvPr>
        </p:nvSpPr>
        <p:spPr>
          <a:xfrm>
            <a:off x="6172200" y="1825625"/>
            <a:ext cx="5181600" cy="4103537"/>
          </a:xfrm>
        </p:spPr>
        <p:txBody>
          <a:bodyPr/>
          <a:lstStyle>
            <a:lvl1pPr>
              <a:defRPr/>
            </a:lvl1pPr>
            <a:lvl2pPr>
              <a:defRPr/>
            </a:lvl2pPr>
            <a:lvl3pPr>
              <a:defRPr/>
            </a:lvl3pPr>
            <a:lvl4pPr>
              <a:defRPr/>
            </a:lvl4pPr>
            <a:lvl5pPr>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numero diapositiva 3">
            <a:extLst>
              <a:ext uri="{FF2B5EF4-FFF2-40B4-BE49-F238E27FC236}">
                <a16:creationId xmlns:a16="http://schemas.microsoft.com/office/drawing/2014/main" id="{3FFCFFDE-7CAB-4AFD-8EF1-B833A175ABE1}"/>
              </a:ext>
            </a:extLst>
          </p:cNvPr>
          <p:cNvSpPr>
            <a:spLocks noGrp="1"/>
          </p:cNvSpPr>
          <p:nvPr>
            <p:ph type="sldNum" sz="quarter" idx="4"/>
          </p:nvPr>
        </p:nvSpPr>
        <p:spPr>
          <a:xfrm>
            <a:off x="369058" y="884459"/>
            <a:ext cx="486071" cy="361328"/>
          </a:xfrm>
          <a:prstGeom prst="rect">
            <a:avLst/>
          </a:prstGeom>
        </p:spPr>
        <p:txBody>
          <a:bodyPr vert="horz" lIns="91440" tIns="45720" rIns="91440" bIns="45720" rtlCol="0" anchor="ctr"/>
          <a:lstStyle>
            <a:lvl1pPr algn="l">
              <a:defRPr sz="1400">
                <a:solidFill>
                  <a:schemeClr val="tx1">
                    <a:tint val="75000"/>
                  </a:schemeClr>
                </a:solidFill>
                <a:latin typeface="Roboto" panose="02000000000000000000" pitchFamily="2" charset="0"/>
                <a:cs typeface="Calibri" panose="020F0502020204030204" pitchFamily="34" charset="0"/>
              </a:defRPr>
            </a:lvl1pPr>
          </a:lstStyle>
          <a:p>
            <a:fld id="{BD756765-3402-4B60-A59C-DFE90DF7D071}" type="slidenum">
              <a:rPr lang="it-IT" smtClean="0"/>
              <a:pPr/>
              <a:t>‹N›</a:t>
            </a:fld>
            <a:endParaRPr lang="it-IT" dirty="0"/>
          </a:p>
        </p:txBody>
      </p:sp>
      <p:sp>
        <p:nvSpPr>
          <p:cNvPr id="7" name="Segnaposto piè di pagina 4">
            <a:extLst>
              <a:ext uri="{FF2B5EF4-FFF2-40B4-BE49-F238E27FC236}">
                <a16:creationId xmlns:a16="http://schemas.microsoft.com/office/drawing/2014/main" id="{63732D27-A200-4687-B4A8-7E2F5BF00A84}"/>
              </a:ext>
            </a:extLst>
          </p:cNvPr>
          <p:cNvSpPr>
            <a:spLocks noGrp="1"/>
          </p:cNvSpPr>
          <p:nvPr>
            <p:ph type="ftr" sz="quarter" idx="3"/>
          </p:nvPr>
        </p:nvSpPr>
        <p:spPr>
          <a:xfrm>
            <a:off x="4420152" y="6360007"/>
            <a:ext cx="4902200" cy="365125"/>
          </a:xfrm>
          <a:prstGeom prst="rect">
            <a:avLst/>
          </a:prstGeom>
        </p:spPr>
        <p:txBody>
          <a:bodyPr vert="horz" lIns="91440" tIns="45720" rIns="91440" bIns="45720" rtlCol="0" anchor="ctr"/>
          <a:lstStyle>
            <a:lvl1pPr algn="ctr">
              <a:defRPr sz="1600" i="1">
                <a:solidFill>
                  <a:schemeClr val="tx1">
                    <a:tint val="75000"/>
                  </a:schemeClr>
                </a:solidFill>
                <a:latin typeface="Roboto" panose="02000000000000000000" pitchFamily="2" charset="0"/>
                <a:cs typeface="Calibri" panose="020F0502020204030204" pitchFamily="34" charset="0"/>
              </a:defRPr>
            </a:lvl1pPr>
          </a:lstStyle>
          <a:p>
            <a:endParaRPr lang="it-IT" dirty="0"/>
          </a:p>
        </p:txBody>
      </p:sp>
    </p:spTree>
    <p:extLst>
      <p:ext uri="{BB962C8B-B14F-4D97-AF65-F5344CB8AC3E}">
        <p14:creationId xmlns:p14="http://schemas.microsoft.com/office/powerpoint/2010/main" val="2106216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positiva 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C1033C-11D9-43E9-B1B9-C1D2CFFB5729}"/>
              </a:ext>
            </a:extLst>
          </p:cNvPr>
          <p:cNvSpPr>
            <a:spLocks noGrp="1"/>
          </p:cNvSpPr>
          <p:nvPr>
            <p:ph type="title"/>
          </p:nvPr>
        </p:nvSpPr>
        <p:spPr/>
        <p:txBody>
          <a:bodyPr>
            <a:normAutofit/>
          </a:bodyPr>
          <a:lstStyle>
            <a:lvl1pPr>
              <a:defRPr sz="3200" b="1" baseline="0">
                <a:latin typeface="Roboto Black" panose="02000000000000000000" pitchFamily="2" charset="0"/>
                <a:ea typeface="Roboto Black" panose="02000000000000000000" pitchFamily="2" charset="0"/>
                <a:cs typeface="DejaVu Sans Bold" panose="020B0803030604020204" pitchFamily="34" charset="0"/>
              </a:defRPr>
            </a:lvl1pPr>
          </a:lstStyle>
          <a:p>
            <a:r>
              <a:rPr lang="it-IT" dirty="0"/>
              <a:t>Fare clic per modificare lo stile del titolo dello schema</a:t>
            </a:r>
          </a:p>
        </p:txBody>
      </p:sp>
      <p:sp>
        <p:nvSpPr>
          <p:cNvPr id="3" name="Segnaposto numero diapositiva 3">
            <a:extLst>
              <a:ext uri="{FF2B5EF4-FFF2-40B4-BE49-F238E27FC236}">
                <a16:creationId xmlns:a16="http://schemas.microsoft.com/office/drawing/2014/main" id="{E92878F8-3399-4022-A72B-F2687F9D28F6}"/>
              </a:ext>
            </a:extLst>
          </p:cNvPr>
          <p:cNvSpPr>
            <a:spLocks noGrp="1"/>
          </p:cNvSpPr>
          <p:nvPr>
            <p:ph type="sldNum" sz="quarter" idx="4"/>
          </p:nvPr>
        </p:nvSpPr>
        <p:spPr>
          <a:xfrm>
            <a:off x="369058" y="884459"/>
            <a:ext cx="486071" cy="361328"/>
          </a:xfrm>
          <a:prstGeom prst="rect">
            <a:avLst/>
          </a:prstGeom>
        </p:spPr>
        <p:txBody>
          <a:bodyPr vert="horz" lIns="91440" tIns="45720" rIns="91440" bIns="45720" rtlCol="0" anchor="ctr"/>
          <a:lstStyle>
            <a:lvl1pPr algn="l">
              <a:defRPr sz="1400">
                <a:solidFill>
                  <a:schemeClr val="tx1">
                    <a:tint val="75000"/>
                  </a:schemeClr>
                </a:solidFill>
                <a:latin typeface="Roboto" panose="02000000000000000000" pitchFamily="2" charset="0"/>
                <a:cs typeface="Calibri" panose="020F0502020204030204" pitchFamily="34" charset="0"/>
              </a:defRPr>
            </a:lvl1pPr>
          </a:lstStyle>
          <a:p>
            <a:fld id="{BD756765-3402-4B60-A59C-DFE90DF7D071}" type="slidenum">
              <a:rPr lang="it-IT" smtClean="0"/>
              <a:pPr/>
              <a:t>‹N›</a:t>
            </a:fld>
            <a:endParaRPr lang="it-IT" dirty="0"/>
          </a:p>
        </p:txBody>
      </p:sp>
      <p:sp>
        <p:nvSpPr>
          <p:cNvPr id="5" name="Segnaposto piè di pagina 4">
            <a:extLst>
              <a:ext uri="{FF2B5EF4-FFF2-40B4-BE49-F238E27FC236}">
                <a16:creationId xmlns:a16="http://schemas.microsoft.com/office/drawing/2014/main" id="{8742BF76-7D0E-4D6E-8111-ED6447777E49}"/>
              </a:ext>
            </a:extLst>
          </p:cNvPr>
          <p:cNvSpPr>
            <a:spLocks noGrp="1"/>
          </p:cNvSpPr>
          <p:nvPr>
            <p:ph type="ftr" sz="quarter" idx="3"/>
          </p:nvPr>
        </p:nvSpPr>
        <p:spPr>
          <a:xfrm>
            <a:off x="4420152" y="6360007"/>
            <a:ext cx="4902200" cy="365125"/>
          </a:xfrm>
          <a:prstGeom prst="rect">
            <a:avLst/>
          </a:prstGeom>
        </p:spPr>
        <p:txBody>
          <a:bodyPr vert="horz" lIns="91440" tIns="45720" rIns="91440" bIns="45720" rtlCol="0" anchor="ctr"/>
          <a:lstStyle>
            <a:lvl1pPr algn="ctr">
              <a:defRPr sz="1600" i="1">
                <a:solidFill>
                  <a:schemeClr val="tx1">
                    <a:tint val="75000"/>
                  </a:schemeClr>
                </a:solidFill>
                <a:latin typeface="Roboto" panose="02000000000000000000" pitchFamily="2" charset="0"/>
                <a:cs typeface="Calibri" panose="020F0502020204030204" pitchFamily="34" charset="0"/>
              </a:defRPr>
            </a:lvl1pPr>
          </a:lstStyle>
          <a:p>
            <a:endParaRPr lang="it-IT" dirty="0"/>
          </a:p>
        </p:txBody>
      </p:sp>
    </p:spTree>
    <p:extLst>
      <p:ext uri="{BB962C8B-B14F-4D97-AF65-F5344CB8AC3E}">
        <p14:creationId xmlns:p14="http://schemas.microsoft.com/office/powerpoint/2010/main" val="506045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Diapositiva Sfondo Bianco">
    <p:spTree>
      <p:nvGrpSpPr>
        <p:cNvPr id="1" name=""/>
        <p:cNvGrpSpPr/>
        <p:nvPr/>
      </p:nvGrpSpPr>
      <p:grpSpPr>
        <a:xfrm>
          <a:off x="0" y="0"/>
          <a:ext cx="0" cy="0"/>
          <a:chOff x="0" y="0"/>
          <a:chExt cx="0" cy="0"/>
        </a:xfrm>
      </p:grpSpPr>
      <p:pic>
        <p:nvPicPr>
          <p:cNvPr id="23" name="Immagine 22">
            <a:extLst>
              <a:ext uri="{FF2B5EF4-FFF2-40B4-BE49-F238E27FC236}">
                <a16:creationId xmlns:a16="http://schemas.microsoft.com/office/drawing/2014/main" id="{331A6468-3ABB-464A-B04D-65C17ACBB419}"/>
              </a:ext>
            </a:extLst>
          </p:cNvPr>
          <p:cNvPicPr>
            <a:picLocks noChangeAspect="1"/>
          </p:cNvPicPr>
          <p:nvPr userDrawn="1"/>
        </p:nvPicPr>
        <p:blipFill rotWithShape="1">
          <a:blip r:embed="rId2"/>
          <a:srcRect l="18602" b="38304"/>
          <a:stretch/>
        </p:blipFill>
        <p:spPr>
          <a:xfrm>
            <a:off x="0" y="4383068"/>
            <a:ext cx="3255374" cy="2474932"/>
          </a:xfrm>
          <a:prstGeom prst="rect">
            <a:avLst/>
          </a:prstGeom>
        </p:spPr>
      </p:pic>
      <p:pic>
        <p:nvPicPr>
          <p:cNvPr id="10" name="Immagine 9">
            <a:extLst>
              <a:ext uri="{FF2B5EF4-FFF2-40B4-BE49-F238E27FC236}">
                <a16:creationId xmlns:a16="http://schemas.microsoft.com/office/drawing/2014/main" id="{2C5098E4-741C-4DEC-A661-A8622ECD54DA}"/>
              </a:ext>
            </a:extLst>
          </p:cNvPr>
          <p:cNvPicPr>
            <a:picLocks noChangeAspect="1"/>
          </p:cNvPicPr>
          <p:nvPr userDrawn="1"/>
        </p:nvPicPr>
        <p:blipFill rotWithShape="1">
          <a:blip r:embed="rId3"/>
          <a:srcRect r="81306"/>
          <a:stretch/>
        </p:blipFill>
        <p:spPr>
          <a:xfrm>
            <a:off x="11444381" y="1299792"/>
            <a:ext cx="747619" cy="3999323"/>
          </a:xfrm>
          <a:prstGeom prst="rect">
            <a:avLst/>
          </a:prstGeom>
        </p:spPr>
      </p:pic>
      <p:pic>
        <p:nvPicPr>
          <p:cNvPr id="15" name="Immagine 14">
            <a:extLst>
              <a:ext uri="{FF2B5EF4-FFF2-40B4-BE49-F238E27FC236}">
                <a16:creationId xmlns:a16="http://schemas.microsoft.com/office/drawing/2014/main" id="{33787D2E-6DB8-4448-8E4D-178B50512F95}"/>
              </a:ext>
            </a:extLst>
          </p:cNvPr>
          <p:cNvPicPr>
            <a:picLocks noChangeAspect="1"/>
          </p:cNvPicPr>
          <p:nvPr userDrawn="1"/>
        </p:nvPicPr>
        <p:blipFill rotWithShape="1">
          <a:blip r:embed="rId4"/>
          <a:srcRect t="14289"/>
          <a:stretch/>
        </p:blipFill>
        <p:spPr>
          <a:xfrm>
            <a:off x="3351143" y="0"/>
            <a:ext cx="7078577" cy="6067112"/>
          </a:xfrm>
          <a:prstGeom prst="rect">
            <a:avLst/>
          </a:prstGeom>
        </p:spPr>
      </p:pic>
      <p:pic>
        <p:nvPicPr>
          <p:cNvPr id="19" name="Immagine 18">
            <a:extLst>
              <a:ext uri="{FF2B5EF4-FFF2-40B4-BE49-F238E27FC236}">
                <a16:creationId xmlns:a16="http://schemas.microsoft.com/office/drawing/2014/main" id="{81D9017D-8613-4EC9-BEAA-3E12CED620D1}"/>
              </a:ext>
            </a:extLst>
          </p:cNvPr>
          <p:cNvPicPr>
            <a:picLocks noChangeAspect="1"/>
          </p:cNvPicPr>
          <p:nvPr userDrawn="1"/>
        </p:nvPicPr>
        <p:blipFill>
          <a:blip r:embed="rId5"/>
          <a:stretch>
            <a:fillRect/>
          </a:stretch>
        </p:blipFill>
        <p:spPr>
          <a:xfrm>
            <a:off x="295706" y="435588"/>
            <a:ext cx="2042337" cy="2048434"/>
          </a:xfrm>
          <a:prstGeom prst="rect">
            <a:avLst/>
          </a:prstGeom>
        </p:spPr>
      </p:pic>
      <p:sp>
        <p:nvSpPr>
          <p:cNvPr id="9" name="Segnaposto piè di pagina 4">
            <a:extLst>
              <a:ext uri="{FF2B5EF4-FFF2-40B4-BE49-F238E27FC236}">
                <a16:creationId xmlns:a16="http://schemas.microsoft.com/office/drawing/2014/main" id="{798A760F-ACEC-45C0-92CA-9555D320DA48}"/>
              </a:ext>
            </a:extLst>
          </p:cNvPr>
          <p:cNvSpPr>
            <a:spLocks noGrp="1"/>
          </p:cNvSpPr>
          <p:nvPr>
            <p:ph type="ftr" sz="quarter" idx="3"/>
          </p:nvPr>
        </p:nvSpPr>
        <p:spPr>
          <a:xfrm>
            <a:off x="4420152" y="6360007"/>
            <a:ext cx="4902200" cy="365125"/>
          </a:xfrm>
          <a:prstGeom prst="rect">
            <a:avLst/>
          </a:prstGeom>
        </p:spPr>
        <p:txBody>
          <a:bodyPr vert="horz" lIns="91440" tIns="45720" rIns="91440" bIns="45720" rtlCol="0" anchor="ctr"/>
          <a:lstStyle>
            <a:lvl1pPr algn="ctr">
              <a:defRPr sz="1600" i="1">
                <a:solidFill>
                  <a:schemeClr val="tx1">
                    <a:tint val="75000"/>
                  </a:schemeClr>
                </a:solidFill>
                <a:latin typeface="Roboto" panose="02000000000000000000" pitchFamily="2" charset="0"/>
                <a:cs typeface="Calibri" panose="020F0502020204030204" pitchFamily="34" charset="0"/>
              </a:defRPr>
            </a:lvl1pPr>
          </a:lstStyle>
          <a:p>
            <a:endParaRPr lang="it-IT" dirty="0"/>
          </a:p>
        </p:txBody>
      </p:sp>
      <p:sp>
        <p:nvSpPr>
          <p:cNvPr id="2" name="CasellaDiTesto 1">
            <a:extLst>
              <a:ext uri="{FF2B5EF4-FFF2-40B4-BE49-F238E27FC236}">
                <a16:creationId xmlns:a16="http://schemas.microsoft.com/office/drawing/2014/main" id="{54FDA2B6-C8C5-A5EC-579C-F3066702D055}"/>
              </a:ext>
            </a:extLst>
          </p:cNvPr>
          <p:cNvSpPr txBox="1"/>
          <p:nvPr userDrawn="1"/>
        </p:nvSpPr>
        <p:spPr>
          <a:xfrm>
            <a:off x="9524061" y="6379124"/>
            <a:ext cx="2590623" cy="276999"/>
          </a:xfrm>
          <a:prstGeom prst="rect">
            <a:avLst/>
          </a:prstGeom>
          <a:noFill/>
        </p:spPr>
        <p:txBody>
          <a:bodyPr wrap="square" rtlCol="0">
            <a:spAutoFit/>
          </a:bodyPr>
          <a:lstStyle/>
          <a:p>
            <a:r>
              <a:rPr lang="it-IT" sz="1200" b="1" dirty="0">
                <a:solidFill>
                  <a:srgbClr val="313131"/>
                </a:solidFill>
                <a:latin typeface="Roboto" panose="02000000000000000000" pitchFamily="2" charset="0"/>
                <a:ea typeface="Roboto" panose="02000000000000000000" pitchFamily="2" charset="0"/>
                <a:cs typeface="DejaVu Sans" panose="020B0603030804020204" pitchFamily="34" charset="0"/>
              </a:rPr>
              <a:t>www.fondartigianato.it</a:t>
            </a:r>
          </a:p>
        </p:txBody>
      </p:sp>
      <p:pic>
        <p:nvPicPr>
          <p:cNvPr id="3" name="Segnaposto contenuto 5">
            <a:extLst>
              <a:ext uri="{FF2B5EF4-FFF2-40B4-BE49-F238E27FC236}">
                <a16:creationId xmlns:a16="http://schemas.microsoft.com/office/drawing/2014/main" id="{E2E39ABC-BB43-FC2A-E5FC-07896A2DA78C}"/>
              </a:ext>
            </a:extLst>
          </p:cNvPr>
          <p:cNvPicPr>
            <a:picLocks noChangeAspect="1"/>
          </p:cNvPicPr>
          <p:nvPr userDrawn="1"/>
        </p:nvPicPr>
        <p:blipFill>
          <a:blip>
            <a:extLst>
              <a:ext uri="{96DAC541-7B7A-43D3-8B79-37D633B846F1}">
                <asvg:svgBlip xmlns:asvg="http://schemas.microsoft.com/office/drawing/2016/SVG/main" r:embed="rId6"/>
              </a:ext>
            </a:extLst>
          </a:blip>
          <a:srcRect/>
          <a:stretch/>
        </p:blipFill>
        <p:spPr>
          <a:xfrm>
            <a:off x="671804" y="6195850"/>
            <a:ext cx="1878372" cy="282396"/>
          </a:xfrm>
          <a:prstGeom prst="rect">
            <a:avLst/>
          </a:prstGeom>
        </p:spPr>
      </p:pic>
    </p:spTree>
    <p:extLst>
      <p:ext uri="{BB962C8B-B14F-4D97-AF65-F5344CB8AC3E}">
        <p14:creationId xmlns:p14="http://schemas.microsoft.com/office/powerpoint/2010/main" val="23936880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apositiva Sfondo Blu">
    <p:bg>
      <p:bgPr>
        <a:solidFill>
          <a:srgbClr val="DB6F24"/>
        </a:solidFill>
        <a:effectLst/>
      </p:bgPr>
    </p:bg>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093B9F4D-24B0-BEF9-3988-5B1F02E4E8E5}"/>
              </a:ext>
            </a:extLst>
          </p:cNvPr>
          <p:cNvSpPr/>
          <p:nvPr userDrawn="1"/>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dpi="0" rotWithShape="1">
            <a:blip r:embed="rId2"/>
            <a:srcRect/>
            <a:stretch>
              <a:fillRect t="-1571" r="-1571"/>
            </a:stretch>
          </a:blipFill>
          <a:effectLst/>
        </p:spPr>
        <p:txBody>
          <a:bodyPr/>
          <a:lstStyle/>
          <a:p>
            <a:endParaRPr lang="it-IT" dirty="0">
              <a:latin typeface="Roboto" panose="02000000000000000000" pitchFamily="2" charset="0"/>
            </a:endParaRPr>
          </a:p>
        </p:txBody>
      </p:sp>
      <p:pic>
        <p:nvPicPr>
          <p:cNvPr id="10" name="Immagine 9">
            <a:extLst>
              <a:ext uri="{FF2B5EF4-FFF2-40B4-BE49-F238E27FC236}">
                <a16:creationId xmlns:a16="http://schemas.microsoft.com/office/drawing/2014/main" id="{30889490-619D-446A-8766-6B3122A551BE}"/>
              </a:ext>
            </a:extLst>
          </p:cNvPr>
          <p:cNvPicPr>
            <a:picLocks noChangeAspect="1"/>
          </p:cNvPicPr>
          <p:nvPr userDrawn="1"/>
        </p:nvPicPr>
        <p:blipFill rotWithShape="1">
          <a:blip r:embed="rId3">
            <a:alphaModFix amt="10000"/>
            <a:extLst>
              <a:ext uri="{28A0092B-C50C-407E-A947-70E740481C1C}">
                <a14:useLocalDpi xmlns:a14="http://schemas.microsoft.com/office/drawing/2010/main" val="0"/>
              </a:ext>
            </a:extLst>
          </a:blip>
          <a:srcRect/>
          <a:stretch/>
        </p:blipFill>
        <p:spPr>
          <a:xfrm>
            <a:off x="0" y="4581243"/>
            <a:ext cx="2990850" cy="2276757"/>
          </a:xfrm>
          <a:prstGeom prst="rect">
            <a:avLst/>
          </a:prstGeom>
        </p:spPr>
      </p:pic>
      <p:pic>
        <p:nvPicPr>
          <p:cNvPr id="4" name="Immagine 3" descr="Immagine che contiene disegnando&#10;&#10;Descrizione generata automaticamente">
            <a:extLst>
              <a:ext uri="{FF2B5EF4-FFF2-40B4-BE49-F238E27FC236}">
                <a16:creationId xmlns:a16="http://schemas.microsoft.com/office/drawing/2014/main" id="{193E34F1-E938-4954-93E6-C2F1D112DDD3}"/>
              </a:ext>
            </a:extLst>
          </p:cNvPr>
          <p:cNvPicPr>
            <a:picLocks noChangeAspect="1"/>
          </p:cNvPicPr>
          <p:nvPr userDrawn="1"/>
        </p:nvPicPr>
        <p:blipFill rotWithShape="1">
          <a:blip r:embed="rId4">
            <a:alphaModFix amt="15000"/>
            <a:extLst>
              <a:ext uri="{28A0092B-C50C-407E-A947-70E740481C1C}">
                <a14:useLocalDpi xmlns:a14="http://schemas.microsoft.com/office/drawing/2010/main" val="0"/>
              </a:ext>
            </a:extLst>
          </a:blip>
          <a:srcRect/>
          <a:stretch/>
        </p:blipFill>
        <p:spPr>
          <a:xfrm>
            <a:off x="11505057" y="1350533"/>
            <a:ext cx="686943" cy="3678059"/>
          </a:xfrm>
          <a:prstGeom prst="rect">
            <a:avLst/>
          </a:prstGeom>
        </p:spPr>
      </p:pic>
      <p:pic>
        <p:nvPicPr>
          <p:cNvPr id="6" name="Immagine 5" descr="Immagine che contiene disegnando&#10;&#10;Descrizione generata automaticamente">
            <a:extLst>
              <a:ext uri="{FF2B5EF4-FFF2-40B4-BE49-F238E27FC236}">
                <a16:creationId xmlns:a16="http://schemas.microsoft.com/office/drawing/2014/main" id="{4A8FE426-68BC-4264-8BCC-B24276E8ECC0}"/>
              </a:ext>
            </a:extLst>
          </p:cNvPr>
          <p:cNvPicPr>
            <a:picLocks noChangeAspect="1"/>
          </p:cNvPicPr>
          <p:nvPr userDrawn="1"/>
        </p:nvPicPr>
        <p:blipFill>
          <a:blip r:embed="rId5">
            <a:alphaModFix amt="10000"/>
            <a:extLst>
              <a:ext uri="{28A0092B-C50C-407E-A947-70E740481C1C}">
                <a14:useLocalDpi xmlns:a14="http://schemas.microsoft.com/office/drawing/2010/main" val="0"/>
              </a:ext>
            </a:extLst>
          </a:blip>
          <a:stretch>
            <a:fillRect/>
          </a:stretch>
        </p:blipFill>
        <p:spPr>
          <a:xfrm>
            <a:off x="10057257" y="626633"/>
            <a:ext cx="1447800" cy="1447800"/>
          </a:xfrm>
          <a:prstGeom prst="rect">
            <a:avLst/>
          </a:prstGeom>
        </p:spPr>
      </p:pic>
      <p:sp>
        <p:nvSpPr>
          <p:cNvPr id="9" name="CasellaDiTesto 8">
            <a:extLst>
              <a:ext uri="{FF2B5EF4-FFF2-40B4-BE49-F238E27FC236}">
                <a16:creationId xmlns:a16="http://schemas.microsoft.com/office/drawing/2014/main" id="{BEEA9D49-4E72-4E9E-A9B3-0EFDABDB3011}"/>
              </a:ext>
            </a:extLst>
          </p:cNvPr>
          <p:cNvSpPr txBox="1"/>
          <p:nvPr userDrawn="1"/>
        </p:nvSpPr>
        <p:spPr>
          <a:xfrm>
            <a:off x="9597023" y="6303329"/>
            <a:ext cx="2491345" cy="338554"/>
          </a:xfrm>
          <a:prstGeom prst="rect">
            <a:avLst/>
          </a:prstGeom>
          <a:noFill/>
        </p:spPr>
        <p:txBody>
          <a:bodyPr wrap="square" rtlCol="0">
            <a:spAutoFit/>
          </a:bodyPr>
          <a:lstStyle/>
          <a:p>
            <a:r>
              <a:rPr lang="it-IT" sz="1600" b="1" dirty="0">
                <a:solidFill>
                  <a:schemeClr val="bg1"/>
                </a:solidFill>
                <a:latin typeface="Roboto" panose="02000000000000000000" pitchFamily="2" charset="0"/>
                <a:cs typeface="Calibri" panose="020F0502020204030204" pitchFamily="34" charset="0"/>
              </a:rPr>
              <a:t>www.fondartigianato.it</a:t>
            </a:r>
          </a:p>
        </p:txBody>
      </p:sp>
      <p:pic>
        <p:nvPicPr>
          <p:cNvPr id="13" name="Segnaposto contenuto 5">
            <a:extLst>
              <a:ext uri="{FF2B5EF4-FFF2-40B4-BE49-F238E27FC236}">
                <a16:creationId xmlns:a16="http://schemas.microsoft.com/office/drawing/2014/main" id="{6DFB1CA8-9AB8-4736-BB50-5EE6A57CAFA5}"/>
              </a:ext>
            </a:extLst>
          </p:cNvPr>
          <p:cNvPicPr>
            <a:picLocks noChangeAspect="1"/>
          </p:cNvPicPr>
          <p:nvPr userDrawn="1"/>
        </p:nvPicPr>
        <p:blipFill>
          <a:blip>
            <a:extLst>
              <a:ext uri="{96DAC541-7B7A-43D3-8B79-37D633B846F1}">
                <asvg:svgBlip xmlns:asvg="http://schemas.microsoft.com/office/drawing/2016/SVG/main" r:embed="rId6"/>
              </a:ext>
            </a:extLst>
          </a:blip>
          <a:srcRect/>
          <a:stretch/>
        </p:blipFill>
        <p:spPr>
          <a:xfrm>
            <a:off x="815804" y="6354365"/>
            <a:ext cx="1572970" cy="236482"/>
          </a:xfrm>
          <a:prstGeom prst="rect">
            <a:avLst/>
          </a:prstGeom>
          <a:effectLst>
            <a:reflection blurRad="6350" stA="50000" endA="300" endPos="55000" dir="5400000" sy="-100000" algn="bl" rotWithShape="0"/>
          </a:effectLst>
        </p:spPr>
      </p:pic>
      <p:sp>
        <p:nvSpPr>
          <p:cNvPr id="11" name="Segnaposto piè di pagina 4">
            <a:extLst>
              <a:ext uri="{FF2B5EF4-FFF2-40B4-BE49-F238E27FC236}">
                <a16:creationId xmlns:a16="http://schemas.microsoft.com/office/drawing/2014/main" id="{A37FC24C-D632-4084-B467-5838F156B8B0}"/>
              </a:ext>
            </a:extLst>
          </p:cNvPr>
          <p:cNvSpPr>
            <a:spLocks noGrp="1"/>
          </p:cNvSpPr>
          <p:nvPr>
            <p:ph type="ftr" sz="quarter" idx="3"/>
          </p:nvPr>
        </p:nvSpPr>
        <p:spPr>
          <a:xfrm>
            <a:off x="4420152" y="6360007"/>
            <a:ext cx="4902200" cy="365125"/>
          </a:xfrm>
          <a:prstGeom prst="rect">
            <a:avLst/>
          </a:prstGeom>
        </p:spPr>
        <p:txBody>
          <a:bodyPr vert="horz" lIns="91440" tIns="45720" rIns="91440" bIns="45720" rtlCol="0" anchor="ctr"/>
          <a:lstStyle>
            <a:lvl1pPr algn="ctr">
              <a:defRPr sz="1600" i="1">
                <a:solidFill>
                  <a:schemeClr val="bg1"/>
                </a:solidFill>
                <a:latin typeface="Roboto" panose="02000000000000000000" pitchFamily="2" charset="0"/>
                <a:cs typeface="Calibri" panose="020F0502020204030204" pitchFamily="34" charset="0"/>
              </a:defRPr>
            </a:lvl1pPr>
          </a:lstStyle>
          <a:p>
            <a:endParaRPr lang="it-IT" dirty="0"/>
          </a:p>
        </p:txBody>
      </p:sp>
    </p:spTree>
    <p:extLst>
      <p:ext uri="{BB962C8B-B14F-4D97-AF65-F5344CB8AC3E}">
        <p14:creationId xmlns:p14="http://schemas.microsoft.com/office/powerpoint/2010/main" val="42426694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apositiva Finale Bianca (senza contatti dell'autore)">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71FF1646-EAF6-4A2B-9F37-D487CFF78745}"/>
              </a:ext>
            </a:extLst>
          </p:cNvPr>
          <p:cNvPicPr>
            <a:picLocks noChangeAspect="1"/>
          </p:cNvPicPr>
          <p:nvPr userDrawn="1"/>
        </p:nvPicPr>
        <p:blipFill rotWithShape="1">
          <a:blip r:embed="rId2"/>
          <a:srcRect t="22728" r="79523"/>
          <a:stretch>
            <a:fillRect/>
          </a:stretch>
        </p:blipFill>
        <p:spPr>
          <a:xfrm rot="21184333">
            <a:off x="11617898" y="-122046"/>
            <a:ext cx="515292" cy="1944508"/>
          </a:xfrm>
          <a:prstGeom prst="rect">
            <a:avLst/>
          </a:prstGeom>
        </p:spPr>
      </p:pic>
      <p:pic>
        <p:nvPicPr>
          <p:cNvPr id="9" name="Immagine 8">
            <a:extLst>
              <a:ext uri="{FF2B5EF4-FFF2-40B4-BE49-F238E27FC236}">
                <a16:creationId xmlns:a16="http://schemas.microsoft.com/office/drawing/2014/main" id="{09CA9D09-130C-4046-B5E8-21B18FFC569F}"/>
              </a:ext>
            </a:extLst>
          </p:cNvPr>
          <p:cNvPicPr>
            <a:picLocks noChangeAspect="1"/>
          </p:cNvPicPr>
          <p:nvPr userDrawn="1"/>
        </p:nvPicPr>
        <p:blipFill>
          <a:blip r:embed="rId3"/>
          <a:stretch>
            <a:fillRect/>
          </a:stretch>
        </p:blipFill>
        <p:spPr>
          <a:xfrm>
            <a:off x="295706" y="435588"/>
            <a:ext cx="2042337" cy="2048434"/>
          </a:xfrm>
          <a:prstGeom prst="rect">
            <a:avLst/>
          </a:prstGeom>
        </p:spPr>
      </p:pic>
      <p:pic>
        <p:nvPicPr>
          <p:cNvPr id="10" name="Immagine 9">
            <a:extLst>
              <a:ext uri="{FF2B5EF4-FFF2-40B4-BE49-F238E27FC236}">
                <a16:creationId xmlns:a16="http://schemas.microsoft.com/office/drawing/2014/main" id="{0006FD01-E32A-4315-9642-E1731C93196F}"/>
              </a:ext>
            </a:extLst>
          </p:cNvPr>
          <p:cNvPicPr>
            <a:picLocks noChangeAspect="1"/>
          </p:cNvPicPr>
          <p:nvPr userDrawn="1"/>
        </p:nvPicPr>
        <p:blipFill rotWithShape="1">
          <a:blip r:embed="rId4"/>
          <a:srcRect l="18602" b="38304"/>
          <a:stretch/>
        </p:blipFill>
        <p:spPr>
          <a:xfrm>
            <a:off x="0" y="4989698"/>
            <a:ext cx="2457450" cy="1868302"/>
          </a:xfrm>
          <a:prstGeom prst="rect">
            <a:avLst/>
          </a:prstGeom>
        </p:spPr>
      </p:pic>
      <p:grpSp>
        <p:nvGrpSpPr>
          <p:cNvPr id="13" name="Gruppo 12">
            <a:extLst>
              <a:ext uri="{FF2B5EF4-FFF2-40B4-BE49-F238E27FC236}">
                <a16:creationId xmlns:a16="http://schemas.microsoft.com/office/drawing/2014/main" id="{ED78349F-324C-4E39-8F89-C66F0934E387}"/>
              </a:ext>
            </a:extLst>
          </p:cNvPr>
          <p:cNvGrpSpPr/>
          <p:nvPr userDrawn="1"/>
        </p:nvGrpSpPr>
        <p:grpSpPr>
          <a:xfrm>
            <a:off x="1144471" y="2571524"/>
            <a:ext cx="9903058" cy="1519462"/>
            <a:chOff x="1144471" y="2571524"/>
            <a:chExt cx="9903058" cy="1519462"/>
          </a:xfrm>
        </p:grpSpPr>
        <p:sp>
          <p:nvSpPr>
            <p:cNvPr id="16" name="CasellaDiTesto 15">
              <a:extLst>
                <a:ext uri="{FF2B5EF4-FFF2-40B4-BE49-F238E27FC236}">
                  <a16:creationId xmlns:a16="http://schemas.microsoft.com/office/drawing/2014/main" id="{A5309183-A0F0-48A6-86EB-2D1CE3434FCC}"/>
                </a:ext>
              </a:extLst>
            </p:cNvPr>
            <p:cNvSpPr txBox="1">
              <a:spLocks noGrp="1" noRot="1" noMove="1" noResize="1" noEditPoints="1" noAdjustHandles="1" noChangeArrowheads="1" noChangeShapeType="1"/>
            </p:cNvSpPr>
            <p:nvPr userDrawn="1"/>
          </p:nvSpPr>
          <p:spPr>
            <a:xfrm>
              <a:off x="1144471" y="3398489"/>
              <a:ext cx="9903058" cy="692497"/>
            </a:xfrm>
            <a:prstGeom prst="rect">
              <a:avLst/>
            </a:prstGeom>
            <a:noFill/>
          </p:spPr>
          <p:txBody>
            <a:bodyPr wrap="square" rtlCol="0">
              <a:spAutoFit/>
            </a:bodyPr>
            <a:lstStyle/>
            <a:p>
              <a:pPr algn="ctr"/>
              <a:r>
                <a:rPr lang="it-IT" sz="1800" b="1" dirty="0">
                  <a:solidFill>
                    <a:srgbClr val="071845"/>
                  </a:solidFill>
                  <a:latin typeface="Roboto Black" panose="02000000000000000000" pitchFamily="2" charset="0"/>
                  <a:ea typeface="Roboto Black" panose="02000000000000000000" pitchFamily="2" charset="0"/>
                  <a:cs typeface="DejaVu Sans Bold" panose="020B0803030604020204" pitchFamily="34" charset="0"/>
                </a:rPr>
                <a:t>FONDARTIGIANATO</a:t>
              </a:r>
              <a:endParaRPr lang="it-IT" sz="1600" b="1" dirty="0">
                <a:solidFill>
                  <a:srgbClr val="071845"/>
                </a:solidFill>
                <a:latin typeface="Roboto Black" panose="02000000000000000000" pitchFamily="2" charset="0"/>
                <a:ea typeface="Roboto Black" panose="02000000000000000000" pitchFamily="2" charset="0"/>
                <a:cs typeface="DejaVu Sans Bold" panose="020B0803030604020204" pitchFamily="34" charset="0"/>
              </a:endParaRPr>
            </a:p>
            <a:p>
              <a:pPr algn="ctr">
                <a:spcBef>
                  <a:spcPts val="600"/>
                </a:spcBef>
              </a:pPr>
              <a:r>
                <a:rPr lang="it-IT" sz="1600" b="0" dirty="0">
                  <a:solidFill>
                    <a:srgbClr val="071845"/>
                  </a:solidFill>
                  <a:latin typeface="Roboto" panose="02000000000000000000" pitchFamily="2" charset="0"/>
                  <a:ea typeface="Roboto" panose="02000000000000000000" pitchFamily="2" charset="0"/>
                  <a:cs typeface="DejaVu Sans" panose="020B0603030804020204" pitchFamily="34" charset="0"/>
                </a:rPr>
                <a:t>www.fondartigianato.it | info@fondartigianato.it</a:t>
              </a:r>
            </a:p>
          </p:txBody>
        </p:sp>
        <p:pic>
          <p:nvPicPr>
            <p:cNvPr id="15" name="Segnaposto contenuto 5">
              <a:extLst>
                <a:ext uri="{FF2B5EF4-FFF2-40B4-BE49-F238E27FC236}">
                  <a16:creationId xmlns:a16="http://schemas.microsoft.com/office/drawing/2014/main" id="{484173F6-79CF-41C5-BDA1-7E28414E5747}"/>
                </a:ext>
              </a:extLst>
            </p:cNvPr>
            <p:cNvPicPr>
              <a:picLocks noGrp="1" noRot="1" noChangeAspect="1" noMove="1" noResize="1" noEditPoints="1" noAdjustHandles="1" noChangeArrowheads="1" noChangeShapeType="1" noCrop="1"/>
            </p:cNvPicPr>
            <p:nvPr userDrawn="1"/>
          </p:nvPicPr>
          <p:blipFill>
            <a:blip>
              <a:extLst>
                <a:ext uri="{96DAC541-7B7A-43D3-8B79-37D633B846F1}">
                  <asvg:svgBlip xmlns:asvg="http://schemas.microsoft.com/office/drawing/2016/SVG/main" r:embed="rId5"/>
                </a:ext>
              </a:extLst>
            </a:blip>
            <a:srcRect/>
            <a:stretch/>
          </p:blipFill>
          <p:spPr>
            <a:xfrm>
              <a:off x="4007245" y="2571524"/>
              <a:ext cx="3815955" cy="573696"/>
            </a:xfrm>
            <a:prstGeom prst="rect">
              <a:avLst/>
            </a:prstGeom>
          </p:spPr>
        </p:pic>
      </p:grpSp>
      <p:pic>
        <p:nvPicPr>
          <p:cNvPr id="21" name="Immagine 20">
            <a:extLst>
              <a:ext uri="{FF2B5EF4-FFF2-40B4-BE49-F238E27FC236}">
                <a16:creationId xmlns:a16="http://schemas.microsoft.com/office/drawing/2014/main" id="{967ECC73-7C20-4BEB-BBB3-B8C048C71EE0}"/>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0309142" y="5821661"/>
            <a:ext cx="413902" cy="413902"/>
          </a:xfrm>
          <a:prstGeom prst="rect">
            <a:avLst/>
          </a:prstGeom>
        </p:spPr>
      </p:pic>
      <p:sp>
        <p:nvSpPr>
          <p:cNvPr id="24" name="CasellaDiTesto 23">
            <a:extLst>
              <a:ext uri="{FF2B5EF4-FFF2-40B4-BE49-F238E27FC236}">
                <a16:creationId xmlns:a16="http://schemas.microsoft.com/office/drawing/2014/main" id="{E0479E21-5D14-420A-B9F8-03A430E3D9D0}"/>
              </a:ext>
            </a:extLst>
          </p:cNvPr>
          <p:cNvSpPr txBox="1"/>
          <p:nvPr userDrawn="1"/>
        </p:nvSpPr>
        <p:spPr>
          <a:xfrm>
            <a:off x="9776630" y="6320381"/>
            <a:ext cx="2015295" cy="307777"/>
          </a:xfrm>
          <a:prstGeom prst="rect">
            <a:avLst/>
          </a:prstGeom>
          <a:noFill/>
        </p:spPr>
        <p:txBody>
          <a:bodyPr wrap="none" rtlCol="0">
            <a:spAutoFit/>
          </a:bodyPr>
          <a:lstStyle/>
          <a:p>
            <a:pPr algn="ctr"/>
            <a:r>
              <a:rPr lang="it-IT" sz="1400" b="0" dirty="0">
                <a:solidFill>
                  <a:srgbClr val="071845"/>
                </a:solidFill>
                <a:latin typeface="Roboto" panose="02000000000000000000" pitchFamily="2" charset="0"/>
                <a:cs typeface="Calibri" panose="020F0502020204030204" pitchFamily="34" charset="0"/>
              </a:rPr>
              <a:t>www.fondartigianato.it</a:t>
            </a:r>
            <a:endParaRPr lang="it-IT" sz="1400" dirty="0">
              <a:solidFill>
                <a:srgbClr val="071845"/>
              </a:solidFill>
              <a:latin typeface="Roboto" panose="02000000000000000000" pitchFamily="2" charset="0"/>
            </a:endParaRPr>
          </a:p>
        </p:txBody>
      </p:sp>
      <p:sp>
        <p:nvSpPr>
          <p:cNvPr id="2" name="Freeform 3">
            <a:extLst>
              <a:ext uri="{FF2B5EF4-FFF2-40B4-BE49-F238E27FC236}">
                <a16:creationId xmlns:a16="http://schemas.microsoft.com/office/drawing/2014/main" id="{B5FABF1A-9453-9626-F853-73B59A7E4772}"/>
              </a:ext>
            </a:extLst>
          </p:cNvPr>
          <p:cNvSpPr/>
          <p:nvPr userDrawn="1"/>
        </p:nvSpPr>
        <p:spPr>
          <a:xfrm rot="16200000">
            <a:off x="10803350" y="3725794"/>
            <a:ext cx="1780466" cy="996835"/>
          </a:xfrm>
          <a:custGeom>
            <a:avLst/>
            <a:gdLst/>
            <a:ahLst/>
            <a:cxnLst/>
            <a:rect l="l" t="t" r="r" b="b"/>
            <a:pathLst>
              <a:path w="5376236" h="5376236">
                <a:moveTo>
                  <a:pt x="0" y="0"/>
                </a:moveTo>
                <a:lnTo>
                  <a:pt x="5376236" y="0"/>
                </a:lnTo>
                <a:lnTo>
                  <a:pt x="5376236" y="5376236"/>
                </a:lnTo>
                <a:lnTo>
                  <a:pt x="0" y="5376236"/>
                </a:lnTo>
                <a:lnTo>
                  <a:pt x="0" y="0"/>
                </a:lnTo>
                <a:close/>
              </a:path>
            </a:pathLst>
          </a:custGeom>
          <a:blipFill dpi="0" rotWithShape="1">
            <a:blip>
              <a:alphaModFix amt="50000"/>
              <a:extLst>
                <a:ext uri="{96DAC541-7B7A-43D3-8B79-37D633B846F1}">
                  <asvg:svgBlip xmlns:asvg="http://schemas.microsoft.com/office/drawing/2016/SVG/main" r:embed="rId7"/>
                </a:ext>
              </a:extLst>
            </a:blip>
            <a:srcRect/>
            <a:stretch>
              <a:fillRect r="5370" b="-69020"/>
            </a:stretch>
          </a:blipFill>
        </p:spPr>
        <p:txBody>
          <a:bodyPr/>
          <a:lstStyle/>
          <a:p>
            <a:endParaRPr lang="it-IT" dirty="0">
              <a:latin typeface="Roboto" panose="02000000000000000000" pitchFamily="2" charset="0"/>
            </a:endParaRPr>
          </a:p>
        </p:txBody>
      </p:sp>
      <p:pic>
        <p:nvPicPr>
          <p:cNvPr id="3" name="Immagine 2">
            <a:extLst>
              <a:ext uri="{FF2B5EF4-FFF2-40B4-BE49-F238E27FC236}">
                <a16:creationId xmlns:a16="http://schemas.microsoft.com/office/drawing/2014/main" id="{4151DF43-C47F-FD5C-D144-9144B5E0AC4A}"/>
              </a:ext>
            </a:extLst>
          </p:cNvPr>
          <p:cNvPicPr>
            <a:picLocks noChangeAspect="1"/>
          </p:cNvPicPr>
          <p:nvPr userDrawn="1"/>
        </p:nvPicPr>
        <p:blipFill>
          <a:blip r:embed="rId8">
            <a:extLst>
              <a:ext uri="{BEBA8EAE-BF5A-486C-A8C5-ECC9F3942E4B}">
                <a14:imgProps xmlns:a14="http://schemas.microsoft.com/office/drawing/2010/main">
                  <a14:imgLayer r:embed="rId9">
                    <a14:imgEffect>
                      <a14:brightnessContrast bright="-4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0"/>
              </a:ext>
            </a:extLst>
          </a:blip>
          <a:srcRect/>
          <a:stretch/>
        </p:blipFill>
        <p:spPr>
          <a:xfrm>
            <a:off x="10890481" y="5821661"/>
            <a:ext cx="413902" cy="413902"/>
          </a:xfrm>
          <a:prstGeom prst="rect">
            <a:avLst/>
          </a:prstGeom>
          <a:noFill/>
        </p:spPr>
      </p:pic>
    </p:spTree>
    <p:extLst>
      <p:ext uri="{BB962C8B-B14F-4D97-AF65-F5344CB8AC3E}">
        <p14:creationId xmlns:p14="http://schemas.microsoft.com/office/powerpoint/2010/main" val="1240223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C71F92-7474-7FC7-1477-2796C29B879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502A245-F1E3-D696-A5B5-AC23B902C05E}"/>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E2E3033-169B-6C95-A2F7-4F18A89024F0}"/>
              </a:ext>
            </a:extLst>
          </p:cNvPr>
          <p:cNvSpPr>
            <a:spLocks noGrp="1"/>
          </p:cNvSpPr>
          <p:nvPr>
            <p:ph type="dt" sz="half" idx="10"/>
          </p:nvPr>
        </p:nvSpPr>
        <p:spPr/>
        <p:txBody>
          <a:bodyPr/>
          <a:lstStyle/>
          <a:p>
            <a:fld id="{2A2C5480-EEC7-460D-941B-1FC58348F0D8}" type="datetime1">
              <a:rPr lang="it-IT" smtClean="0"/>
              <a:t>26/06/2026</a:t>
            </a:fld>
            <a:endParaRPr lang="it-IT"/>
          </a:p>
        </p:txBody>
      </p:sp>
      <p:sp>
        <p:nvSpPr>
          <p:cNvPr id="5" name="Segnaposto piè di pagina 4">
            <a:extLst>
              <a:ext uri="{FF2B5EF4-FFF2-40B4-BE49-F238E27FC236}">
                <a16:creationId xmlns:a16="http://schemas.microsoft.com/office/drawing/2014/main" id="{1BCE364C-A94C-9CD0-E6C0-87036D95078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50B8B38-9BD5-91C4-4E0A-DF8A5B24F0E5}"/>
              </a:ext>
            </a:extLst>
          </p:cNvPr>
          <p:cNvSpPr>
            <a:spLocks noGrp="1"/>
          </p:cNvSpPr>
          <p:nvPr>
            <p:ph type="sldNum" sz="quarter" idx="12"/>
          </p:nvPr>
        </p:nvSpPr>
        <p:spPr/>
        <p:txBody>
          <a:bodyPr/>
          <a:lstStyle/>
          <a:p>
            <a:fld id="{D8AE563E-7493-4196-89C0-594110B6003A}" type="slidenum">
              <a:rPr lang="it-IT" smtClean="0"/>
              <a:t>‹N›</a:t>
            </a:fld>
            <a:endParaRPr lang="it-IT"/>
          </a:p>
        </p:txBody>
      </p:sp>
    </p:spTree>
    <p:extLst>
      <p:ext uri="{BB962C8B-B14F-4D97-AF65-F5344CB8AC3E}">
        <p14:creationId xmlns:p14="http://schemas.microsoft.com/office/powerpoint/2010/main" val="2584764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C9D43A-FDF6-710C-40C1-A036795F426E}"/>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7E2780CE-EBC6-3B90-85EF-6263C13011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DC7185D4-13D2-7DC4-5FEE-CD25ABDB8F94}"/>
              </a:ext>
            </a:extLst>
          </p:cNvPr>
          <p:cNvSpPr>
            <a:spLocks noGrp="1"/>
          </p:cNvSpPr>
          <p:nvPr>
            <p:ph type="dt" sz="half" idx="10"/>
          </p:nvPr>
        </p:nvSpPr>
        <p:spPr/>
        <p:txBody>
          <a:bodyPr/>
          <a:lstStyle/>
          <a:p>
            <a:fld id="{E96DD314-EE6C-45A1-91F3-F3CE5101A784}" type="datetime1">
              <a:rPr lang="it-IT" smtClean="0"/>
              <a:t>26/06/2026</a:t>
            </a:fld>
            <a:endParaRPr lang="it-IT"/>
          </a:p>
        </p:txBody>
      </p:sp>
      <p:sp>
        <p:nvSpPr>
          <p:cNvPr id="5" name="Segnaposto piè di pagina 4">
            <a:extLst>
              <a:ext uri="{FF2B5EF4-FFF2-40B4-BE49-F238E27FC236}">
                <a16:creationId xmlns:a16="http://schemas.microsoft.com/office/drawing/2014/main" id="{0F38524C-4A39-9982-2F53-194F141A75D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DF77C29-58EA-D5CA-F75B-D25B3A4E8DEE}"/>
              </a:ext>
            </a:extLst>
          </p:cNvPr>
          <p:cNvSpPr>
            <a:spLocks noGrp="1"/>
          </p:cNvSpPr>
          <p:nvPr>
            <p:ph type="sldNum" sz="quarter" idx="12"/>
          </p:nvPr>
        </p:nvSpPr>
        <p:spPr/>
        <p:txBody>
          <a:bodyPr/>
          <a:lstStyle/>
          <a:p>
            <a:fld id="{D8AE563E-7493-4196-89C0-594110B6003A}" type="slidenum">
              <a:rPr lang="it-IT" smtClean="0"/>
              <a:t>‹N›</a:t>
            </a:fld>
            <a:endParaRPr lang="it-IT"/>
          </a:p>
        </p:txBody>
      </p:sp>
    </p:spTree>
    <p:extLst>
      <p:ext uri="{BB962C8B-B14F-4D97-AF65-F5344CB8AC3E}">
        <p14:creationId xmlns:p14="http://schemas.microsoft.com/office/powerpoint/2010/main" val="1744717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35AF43F-E5B2-D2D1-2334-5758FDEE723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3E918F8-8BF9-2080-F637-DF7F1CC972E4}"/>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F984D71A-8431-9B65-A3E1-0C11C366B2EF}"/>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F29795D1-D9A6-593C-34DD-EC02061FE8A3}"/>
              </a:ext>
            </a:extLst>
          </p:cNvPr>
          <p:cNvSpPr>
            <a:spLocks noGrp="1"/>
          </p:cNvSpPr>
          <p:nvPr>
            <p:ph type="dt" sz="half" idx="10"/>
          </p:nvPr>
        </p:nvSpPr>
        <p:spPr/>
        <p:txBody>
          <a:bodyPr/>
          <a:lstStyle/>
          <a:p>
            <a:fld id="{7A171A43-A172-457E-B030-1CD2F2302A25}" type="datetime1">
              <a:rPr lang="it-IT" smtClean="0"/>
              <a:t>26/06/2026</a:t>
            </a:fld>
            <a:endParaRPr lang="it-IT"/>
          </a:p>
        </p:txBody>
      </p:sp>
      <p:sp>
        <p:nvSpPr>
          <p:cNvPr id="6" name="Segnaposto piè di pagina 5">
            <a:extLst>
              <a:ext uri="{FF2B5EF4-FFF2-40B4-BE49-F238E27FC236}">
                <a16:creationId xmlns:a16="http://schemas.microsoft.com/office/drawing/2014/main" id="{72947ACA-57FD-C4CF-8236-05BAA86EA5E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09B32DE-9AA5-9CB7-893E-935E6798A680}"/>
              </a:ext>
            </a:extLst>
          </p:cNvPr>
          <p:cNvSpPr>
            <a:spLocks noGrp="1"/>
          </p:cNvSpPr>
          <p:nvPr>
            <p:ph type="sldNum" sz="quarter" idx="12"/>
          </p:nvPr>
        </p:nvSpPr>
        <p:spPr/>
        <p:txBody>
          <a:bodyPr/>
          <a:lstStyle/>
          <a:p>
            <a:fld id="{D8AE563E-7493-4196-89C0-594110B6003A}" type="slidenum">
              <a:rPr lang="it-IT" smtClean="0"/>
              <a:t>‹N›</a:t>
            </a:fld>
            <a:endParaRPr lang="it-IT"/>
          </a:p>
        </p:txBody>
      </p:sp>
    </p:spTree>
    <p:extLst>
      <p:ext uri="{BB962C8B-B14F-4D97-AF65-F5344CB8AC3E}">
        <p14:creationId xmlns:p14="http://schemas.microsoft.com/office/powerpoint/2010/main" val="260702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641745-000D-8CF8-C76C-306EC2F3166F}"/>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4CCC920-EC04-7A00-4654-CC1DC23550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816788C0-AA74-548A-E483-19A81F3CDF80}"/>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BB90DF86-214F-2A34-FE66-A671D56848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6E448A73-164A-5C65-32F2-F8F722EE0378}"/>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989D93EB-57EF-7D94-7B23-5063DE60282C}"/>
              </a:ext>
            </a:extLst>
          </p:cNvPr>
          <p:cNvSpPr>
            <a:spLocks noGrp="1"/>
          </p:cNvSpPr>
          <p:nvPr>
            <p:ph type="dt" sz="half" idx="10"/>
          </p:nvPr>
        </p:nvSpPr>
        <p:spPr/>
        <p:txBody>
          <a:bodyPr/>
          <a:lstStyle/>
          <a:p>
            <a:fld id="{B1FEBB06-95AF-4B11-A1CB-FBFBF6F99F8D}" type="datetime1">
              <a:rPr lang="it-IT" smtClean="0"/>
              <a:t>26/06/2026</a:t>
            </a:fld>
            <a:endParaRPr lang="it-IT"/>
          </a:p>
        </p:txBody>
      </p:sp>
      <p:sp>
        <p:nvSpPr>
          <p:cNvPr id="8" name="Segnaposto piè di pagina 7">
            <a:extLst>
              <a:ext uri="{FF2B5EF4-FFF2-40B4-BE49-F238E27FC236}">
                <a16:creationId xmlns:a16="http://schemas.microsoft.com/office/drawing/2014/main" id="{7D543A75-145B-6E11-AAC0-1420526E7144}"/>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72110CE3-8731-FBD1-0BED-E1E14F6A42A8}"/>
              </a:ext>
            </a:extLst>
          </p:cNvPr>
          <p:cNvSpPr>
            <a:spLocks noGrp="1"/>
          </p:cNvSpPr>
          <p:nvPr>
            <p:ph type="sldNum" sz="quarter" idx="12"/>
          </p:nvPr>
        </p:nvSpPr>
        <p:spPr/>
        <p:txBody>
          <a:bodyPr/>
          <a:lstStyle/>
          <a:p>
            <a:fld id="{D8AE563E-7493-4196-89C0-594110B6003A}" type="slidenum">
              <a:rPr lang="it-IT" smtClean="0"/>
              <a:t>‹N›</a:t>
            </a:fld>
            <a:endParaRPr lang="it-IT"/>
          </a:p>
        </p:txBody>
      </p:sp>
    </p:spTree>
    <p:extLst>
      <p:ext uri="{BB962C8B-B14F-4D97-AF65-F5344CB8AC3E}">
        <p14:creationId xmlns:p14="http://schemas.microsoft.com/office/powerpoint/2010/main" val="2779326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C320443-DB94-F7C7-735D-13FA9FF5CAE1}"/>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92880BB1-DA59-3013-D8C7-D438529A8F97}"/>
              </a:ext>
            </a:extLst>
          </p:cNvPr>
          <p:cNvSpPr>
            <a:spLocks noGrp="1"/>
          </p:cNvSpPr>
          <p:nvPr>
            <p:ph type="dt" sz="half" idx="10"/>
          </p:nvPr>
        </p:nvSpPr>
        <p:spPr/>
        <p:txBody>
          <a:bodyPr/>
          <a:lstStyle/>
          <a:p>
            <a:fld id="{48EA19AA-D22C-4AFF-BAD4-CA8D6A0095B9}" type="datetime1">
              <a:rPr lang="it-IT" smtClean="0"/>
              <a:t>26/06/2026</a:t>
            </a:fld>
            <a:endParaRPr lang="it-IT"/>
          </a:p>
        </p:txBody>
      </p:sp>
      <p:sp>
        <p:nvSpPr>
          <p:cNvPr id="4" name="Segnaposto piè di pagina 3">
            <a:extLst>
              <a:ext uri="{FF2B5EF4-FFF2-40B4-BE49-F238E27FC236}">
                <a16:creationId xmlns:a16="http://schemas.microsoft.com/office/drawing/2014/main" id="{97B8B78A-DE93-D8ED-0118-D8344D39447C}"/>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29924C0E-6C1D-5A2C-CA8E-E3118768647D}"/>
              </a:ext>
            </a:extLst>
          </p:cNvPr>
          <p:cNvSpPr>
            <a:spLocks noGrp="1"/>
          </p:cNvSpPr>
          <p:nvPr>
            <p:ph type="sldNum" sz="quarter" idx="12"/>
          </p:nvPr>
        </p:nvSpPr>
        <p:spPr/>
        <p:txBody>
          <a:bodyPr/>
          <a:lstStyle/>
          <a:p>
            <a:fld id="{D8AE563E-7493-4196-89C0-594110B6003A}" type="slidenum">
              <a:rPr lang="it-IT" smtClean="0"/>
              <a:t>‹N›</a:t>
            </a:fld>
            <a:endParaRPr lang="it-IT"/>
          </a:p>
        </p:txBody>
      </p:sp>
    </p:spTree>
    <p:extLst>
      <p:ext uri="{BB962C8B-B14F-4D97-AF65-F5344CB8AC3E}">
        <p14:creationId xmlns:p14="http://schemas.microsoft.com/office/powerpoint/2010/main" val="2680995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FE7B1D1F-5F01-0976-55D9-2BFF402FAD5C}"/>
              </a:ext>
            </a:extLst>
          </p:cNvPr>
          <p:cNvSpPr>
            <a:spLocks noGrp="1"/>
          </p:cNvSpPr>
          <p:nvPr>
            <p:ph type="dt" sz="half" idx="10"/>
          </p:nvPr>
        </p:nvSpPr>
        <p:spPr/>
        <p:txBody>
          <a:bodyPr/>
          <a:lstStyle/>
          <a:p>
            <a:fld id="{74EF56DC-CB19-40F7-9161-3E7EC6F1323B}" type="datetime1">
              <a:rPr lang="it-IT" smtClean="0"/>
              <a:t>26/06/2026</a:t>
            </a:fld>
            <a:endParaRPr lang="it-IT"/>
          </a:p>
        </p:txBody>
      </p:sp>
      <p:sp>
        <p:nvSpPr>
          <p:cNvPr id="3" name="Segnaposto piè di pagina 2">
            <a:extLst>
              <a:ext uri="{FF2B5EF4-FFF2-40B4-BE49-F238E27FC236}">
                <a16:creationId xmlns:a16="http://schemas.microsoft.com/office/drawing/2014/main" id="{CEE84516-874F-3A3B-BC62-F14A171C5E7D}"/>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F1926405-B266-E9D9-60C6-AD7CFCBBD2DF}"/>
              </a:ext>
            </a:extLst>
          </p:cNvPr>
          <p:cNvSpPr>
            <a:spLocks noGrp="1"/>
          </p:cNvSpPr>
          <p:nvPr>
            <p:ph type="sldNum" sz="quarter" idx="12"/>
          </p:nvPr>
        </p:nvSpPr>
        <p:spPr/>
        <p:txBody>
          <a:bodyPr/>
          <a:lstStyle/>
          <a:p>
            <a:fld id="{D8AE563E-7493-4196-89C0-594110B6003A}" type="slidenum">
              <a:rPr lang="it-IT" smtClean="0"/>
              <a:t>‹N›</a:t>
            </a:fld>
            <a:endParaRPr lang="it-IT"/>
          </a:p>
        </p:txBody>
      </p:sp>
    </p:spTree>
    <p:extLst>
      <p:ext uri="{BB962C8B-B14F-4D97-AF65-F5344CB8AC3E}">
        <p14:creationId xmlns:p14="http://schemas.microsoft.com/office/powerpoint/2010/main" val="3927656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2A28AD-F236-D348-C353-085C32B2838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C04AB69-1D18-41AE-A74D-EB054DFBAC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FC14AE20-32BD-2CEB-41E5-990A9F558E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16F334C5-BDD8-BFA7-D42A-FF4E271E85BF}"/>
              </a:ext>
            </a:extLst>
          </p:cNvPr>
          <p:cNvSpPr>
            <a:spLocks noGrp="1"/>
          </p:cNvSpPr>
          <p:nvPr>
            <p:ph type="dt" sz="half" idx="10"/>
          </p:nvPr>
        </p:nvSpPr>
        <p:spPr/>
        <p:txBody>
          <a:bodyPr/>
          <a:lstStyle/>
          <a:p>
            <a:fld id="{84F2B119-E4AC-475A-B5C7-8E93B2DE3ECF}" type="datetime1">
              <a:rPr lang="it-IT" smtClean="0"/>
              <a:t>26/06/2026</a:t>
            </a:fld>
            <a:endParaRPr lang="it-IT"/>
          </a:p>
        </p:txBody>
      </p:sp>
      <p:sp>
        <p:nvSpPr>
          <p:cNvPr id="6" name="Segnaposto piè di pagina 5">
            <a:extLst>
              <a:ext uri="{FF2B5EF4-FFF2-40B4-BE49-F238E27FC236}">
                <a16:creationId xmlns:a16="http://schemas.microsoft.com/office/drawing/2014/main" id="{CEA0E4EE-8CE7-AC04-3A09-0FA802ADF58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FC4B987-2BD8-F5D5-63FB-C8E0FD3A2CBD}"/>
              </a:ext>
            </a:extLst>
          </p:cNvPr>
          <p:cNvSpPr>
            <a:spLocks noGrp="1"/>
          </p:cNvSpPr>
          <p:nvPr>
            <p:ph type="sldNum" sz="quarter" idx="12"/>
          </p:nvPr>
        </p:nvSpPr>
        <p:spPr/>
        <p:txBody>
          <a:bodyPr/>
          <a:lstStyle/>
          <a:p>
            <a:fld id="{D8AE563E-7493-4196-89C0-594110B6003A}" type="slidenum">
              <a:rPr lang="it-IT" smtClean="0"/>
              <a:t>‹N›</a:t>
            </a:fld>
            <a:endParaRPr lang="it-IT"/>
          </a:p>
        </p:txBody>
      </p:sp>
    </p:spTree>
    <p:extLst>
      <p:ext uri="{BB962C8B-B14F-4D97-AF65-F5344CB8AC3E}">
        <p14:creationId xmlns:p14="http://schemas.microsoft.com/office/powerpoint/2010/main" val="85094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07A927-5B35-7942-2C50-3CB1A215B48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EC293142-7EBF-532B-606F-D69A4C8F65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2BE89EAB-1368-493E-13EA-9EACAD32CC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5359124-59AE-9238-C6F3-3B05F2F793B4}"/>
              </a:ext>
            </a:extLst>
          </p:cNvPr>
          <p:cNvSpPr>
            <a:spLocks noGrp="1"/>
          </p:cNvSpPr>
          <p:nvPr>
            <p:ph type="dt" sz="half" idx="10"/>
          </p:nvPr>
        </p:nvSpPr>
        <p:spPr/>
        <p:txBody>
          <a:bodyPr/>
          <a:lstStyle/>
          <a:p>
            <a:fld id="{EB709ED1-F5B3-4597-A73F-6086303F9093}" type="datetime1">
              <a:rPr lang="it-IT" smtClean="0"/>
              <a:t>26/06/2026</a:t>
            </a:fld>
            <a:endParaRPr lang="it-IT"/>
          </a:p>
        </p:txBody>
      </p:sp>
      <p:sp>
        <p:nvSpPr>
          <p:cNvPr id="6" name="Segnaposto piè di pagina 5">
            <a:extLst>
              <a:ext uri="{FF2B5EF4-FFF2-40B4-BE49-F238E27FC236}">
                <a16:creationId xmlns:a16="http://schemas.microsoft.com/office/drawing/2014/main" id="{E93CD750-5681-B463-8914-F42FFDD4BB2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AD54908-DE22-13EF-C403-DAC9BDB0925E}"/>
              </a:ext>
            </a:extLst>
          </p:cNvPr>
          <p:cNvSpPr>
            <a:spLocks noGrp="1"/>
          </p:cNvSpPr>
          <p:nvPr>
            <p:ph type="sldNum" sz="quarter" idx="12"/>
          </p:nvPr>
        </p:nvSpPr>
        <p:spPr/>
        <p:txBody>
          <a:bodyPr/>
          <a:lstStyle/>
          <a:p>
            <a:fld id="{D8AE563E-7493-4196-89C0-594110B6003A}" type="slidenum">
              <a:rPr lang="it-IT" smtClean="0"/>
              <a:t>‹N›</a:t>
            </a:fld>
            <a:endParaRPr lang="it-IT"/>
          </a:p>
        </p:txBody>
      </p:sp>
    </p:spTree>
    <p:extLst>
      <p:ext uri="{BB962C8B-B14F-4D97-AF65-F5344CB8AC3E}">
        <p14:creationId xmlns:p14="http://schemas.microsoft.com/office/powerpoint/2010/main" val="3048203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2.svg"/><Relationship Id="rId5" Type="http://schemas.openxmlformats.org/officeDocument/2006/relationships/slideLayout" Target="../slideLayouts/slideLayout17.xml"/><Relationship Id="rId10" Type="http://schemas.openxmlformats.org/officeDocument/2006/relationships/image" Target="../media/image3.png"/><Relationship Id="rId4" Type="http://schemas.openxmlformats.org/officeDocument/2006/relationships/slideLayout" Target="../slideLayouts/slideLayout16.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B1CD8383-D5AB-7113-EA02-00926F3A51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FDB6B18-821C-C6A7-F512-8E18998790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F86964C-CEB7-C30C-82A0-D8DD058053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A40BFA-E2B9-4246-8BA6-A0B5E7FFF6BD}" type="datetime1">
              <a:rPr lang="it-IT" smtClean="0"/>
              <a:t>26/06/2026</a:t>
            </a:fld>
            <a:endParaRPr lang="it-IT"/>
          </a:p>
        </p:txBody>
      </p:sp>
      <p:sp>
        <p:nvSpPr>
          <p:cNvPr id="5" name="Segnaposto piè di pagina 4">
            <a:extLst>
              <a:ext uri="{FF2B5EF4-FFF2-40B4-BE49-F238E27FC236}">
                <a16:creationId xmlns:a16="http://schemas.microsoft.com/office/drawing/2014/main" id="{350F02C5-5EAB-4F63-03AD-775EDE3FAC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9F3CD058-4FD1-049E-01EB-025689E84B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AE563E-7493-4196-89C0-594110B6003A}" type="slidenum">
              <a:rPr lang="it-IT" smtClean="0"/>
              <a:t>‹N›</a:t>
            </a:fld>
            <a:endParaRPr lang="it-IT"/>
          </a:p>
        </p:txBody>
      </p:sp>
    </p:spTree>
    <p:extLst>
      <p:ext uri="{BB962C8B-B14F-4D97-AF65-F5344CB8AC3E}">
        <p14:creationId xmlns:p14="http://schemas.microsoft.com/office/powerpoint/2010/main" val="390357453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2" name="Immagine 31">
            <a:extLst>
              <a:ext uri="{FF2B5EF4-FFF2-40B4-BE49-F238E27FC236}">
                <a16:creationId xmlns:a16="http://schemas.microsoft.com/office/drawing/2014/main" id="{B1971DDA-D06B-41B7-840E-B50EE4B868A4}"/>
              </a:ext>
            </a:extLst>
          </p:cNvPr>
          <p:cNvPicPr>
            <a:picLocks noChangeAspect="1"/>
          </p:cNvPicPr>
          <p:nvPr userDrawn="1"/>
        </p:nvPicPr>
        <p:blipFill>
          <a:blip r:embed="rId9"/>
          <a:stretch>
            <a:fillRect/>
          </a:stretch>
        </p:blipFill>
        <p:spPr>
          <a:xfrm>
            <a:off x="315226" y="660945"/>
            <a:ext cx="805946" cy="808355"/>
          </a:xfrm>
          <a:prstGeom prst="rect">
            <a:avLst/>
          </a:prstGeom>
        </p:spPr>
      </p:pic>
      <p:sp>
        <p:nvSpPr>
          <p:cNvPr id="3" name="Segnaposto testo 2">
            <a:extLst>
              <a:ext uri="{FF2B5EF4-FFF2-40B4-BE49-F238E27FC236}">
                <a16:creationId xmlns:a16="http://schemas.microsoft.com/office/drawing/2014/main" id="{33F9705F-B630-4950-9659-30A50D85A607}"/>
              </a:ext>
            </a:extLst>
          </p:cNvPr>
          <p:cNvSpPr>
            <a:spLocks noGrp="1"/>
          </p:cNvSpPr>
          <p:nvPr>
            <p:ph type="body" idx="1"/>
          </p:nvPr>
        </p:nvSpPr>
        <p:spPr>
          <a:xfrm>
            <a:off x="838200" y="1825625"/>
            <a:ext cx="10515600" cy="4090591"/>
          </a:xfrm>
          <a:prstGeom prst="rect">
            <a:avLst/>
          </a:prstGeom>
        </p:spPr>
        <p:txBody>
          <a:bodyPr vert="horz" lIns="91440" tIns="45720" rIns="91440" bIns="45720" rtlCol="0" anchor="ctr">
            <a:normAutofit/>
          </a:bodyPr>
          <a:lstStyle/>
          <a:p>
            <a:pPr lvl="0"/>
            <a:r>
              <a:rPr lang="it-IT" dirty="0"/>
              <a:t>Cos’è un fondo interprofessionale, chi siamo, cosa offriamo e come aderire </a:t>
            </a:r>
          </a:p>
          <a:p>
            <a:pPr lvl="0"/>
            <a:endParaRPr lang="it-IT" dirty="0"/>
          </a:p>
          <a:p>
            <a:pPr lvl="0"/>
            <a:r>
              <a:rPr lang="it-IT" dirty="0"/>
              <a:t>Marco Balzola– Responsabile Promozione </a:t>
            </a:r>
            <a:r>
              <a:rPr lang="it-IT" dirty="0" err="1"/>
              <a:t>Fondartigianato</a:t>
            </a:r>
            <a:endParaRPr lang="it-IT" dirty="0"/>
          </a:p>
        </p:txBody>
      </p:sp>
      <p:sp>
        <p:nvSpPr>
          <p:cNvPr id="8" name="CasellaDiTesto 7">
            <a:extLst>
              <a:ext uri="{FF2B5EF4-FFF2-40B4-BE49-F238E27FC236}">
                <a16:creationId xmlns:a16="http://schemas.microsoft.com/office/drawing/2014/main" id="{4EDA091F-7B99-48EB-9E97-417D9B7DF6DD}"/>
              </a:ext>
            </a:extLst>
          </p:cNvPr>
          <p:cNvSpPr txBox="1"/>
          <p:nvPr userDrawn="1"/>
        </p:nvSpPr>
        <p:spPr>
          <a:xfrm>
            <a:off x="9524061" y="6379124"/>
            <a:ext cx="2590623" cy="276999"/>
          </a:xfrm>
          <a:prstGeom prst="rect">
            <a:avLst/>
          </a:prstGeom>
          <a:noFill/>
        </p:spPr>
        <p:txBody>
          <a:bodyPr wrap="square" rtlCol="0">
            <a:spAutoFit/>
          </a:bodyPr>
          <a:lstStyle/>
          <a:p>
            <a:r>
              <a:rPr lang="it-IT" sz="1200" b="1" dirty="0">
                <a:solidFill>
                  <a:srgbClr val="071845"/>
                </a:solidFill>
                <a:latin typeface="Roboto" panose="02000000000000000000" pitchFamily="2" charset="0"/>
                <a:ea typeface="Roboto" panose="02000000000000000000" pitchFamily="2" charset="0"/>
                <a:cs typeface="DejaVu Sans" panose="020B0603030804020204" pitchFamily="34" charset="0"/>
              </a:rPr>
              <a:t>www.fondartigianato.it</a:t>
            </a:r>
          </a:p>
        </p:txBody>
      </p:sp>
      <p:sp>
        <p:nvSpPr>
          <p:cNvPr id="2" name="Segnaposto titolo 1">
            <a:extLst>
              <a:ext uri="{FF2B5EF4-FFF2-40B4-BE49-F238E27FC236}">
                <a16:creationId xmlns:a16="http://schemas.microsoft.com/office/drawing/2014/main" id="{C87B1DA4-505D-4D84-855F-98528703C624}"/>
              </a:ext>
            </a:extLst>
          </p:cNvPr>
          <p:cNvSpPr>
            <a:spLocks noGrp="1"/>
          </p:cNvSpPr>
          <p:nvPr userDrawn="1">
            <p:ph type="title"/>
          </p:nvPr>
        </p:nvSpPr>
        <p:spPr>
          <a:xfrm>
            <a:off x="838200" y="365125"/>
            <a:ext cx="10515600" cy="1325563"/>
          </a:xfrm>
          <a:prstGeom prst="rect">
            <a:avLst/>
          </a:prstGeom>
        </p:spPr>
        <p:txBody>
          <a:bodyPr vert="horz" lIns="91440" tIns="45720" rIns="91440" bIns="45720" rtlCol="0" anchor="ctr">
            <a:normAutofit/>
          </a:bodyPr>
          <a:lstStyle/>
          <a:p>
            <a:pPr algn="ctr">
              <a:lnSpc>
                <a:spcPts val="7680"/>
              </a:lnSpc>
            </a:pPr>
            <a:r>
              <a:rPr lang="en-US" sz="4000" spc="5" dirty="0" err="1">
                <a:solidFill>
                  <a:srgbClr val="E46C0A"/>
                </a:solidFill>
                <a:latin typeface="DejaVu Sans Bold"/>
              </a:rPr>
              <a:t>L’opportunità</a:t>
            </a:r>
            <a:r>
              <a:rPr lang="en-US" sz="4000" spc="5" dirty="0">
                <a:solidFill>
                  <a:srgbClr val="E46C0A"/>
                </a:solidFill>
                <a:latin typeface="DejaVu Sans Bold"/>
              </a:rPr>
              <a:t> di</a:t>
            </a:r>
          </a:p>
        </p:txBody>
      </p:sp>
      <p:pic>
        <p:nvPicPr>
          <p:cNvPr id="22" name="Immagine 21">
            <a:extLst>
              <a:ext uri="{FF2B5EF4-FFF2-40B4-BE49-F238E27FC236}">
                <a16:creationId xmlns:a16="http://schemas.microsoft.com/office/drawing/2014/main" id="{F4D236DE-82FF-429F-AACF-4FA0D19F5C1B}"/>
              </a:ext>
            </a:extLst>
          </p:cNvPr>
          <p:cNvPicPr>
            <a:picLocks noChangeAspect="1"/>
          </p:cNvPicPr>
          <p:nvPr userDrawn="1"/>
        </p:nvPicPr>
        <p:blipFill rotWithShape="1">
          <a:blip r:embed="rId10">
            <a:alphaModFix amt="20000"/>
            <a:extLst>
              <a:ext uri="{28A0092B-C50C-407E-A947-70E740481C1C}">
                <a14:useLocalDpi xmlns:a14="http://schemas.microsoft.com/office/drawing/2010/main" val="0"/>
              </a:ext>
            </a:extLst>
          </a:blip>
          <a:srcRect l="51186"/>
          <a:stretch/>
        </p:blipFill>
        <p:spPr>
          <a:xfrm>
            <a:off x="-25648" y="2075147"/>
            <a:ext cx="333594" cy="683392"/>
          </a:xfrm>
          <a:prstGeom prst="rect">
            <a:avLst/>
          </a:prstGeom>
        </p:spPr>
      </p:pic>
      <p:sp>
        <p:nvSpPr>
          <p:cNvPr id="20" name="Segnaposto piè di pagina 4">
            <a:extLst>
              <a:ext uri="{FF2B5EF4-FFF2-40B4-BE49-F238E27FC236}">
                <a16:creationId xmlns:a16="http://schemas.microsoft.com/office/drawing/2014/main" id="{8C64BBE8-759D-47A5-BEA6-94FB0851C598}"/>
              </a:ext>
            </a:extLst>
          </p:cNvPr>
          <p:cNvSpPr>
            <a:spLocks noGrp="1"/>
          </p:cNvSpPr>
          <p:nvPr>
            <p:ph type="ftr" sz="quarter" idx="3"/>
          </p:nvPr>
        </p:nvSpPr>
        <p:spPr>
          <a:xfrm>
            <a:off x="4420152" y="6360007"/>
            <a:ext cx="4902200" cy="365125"/>
          </a:xfrm>
          <a:prstGeom prst="rect">
            <a:avLst/>
          </a:prstGeom>
        </p:spPr>
        <p:txBody>
          <a:bodyPr vert="horz" lIns="91440" tIns="45720" rIns="91440" bIns="45720" rtlCol="0" anchor="ctr"/>
          <a:lstStyle>
            <a:lvl1pPr algn="ctr">
              <a:defRPr sz="1600" i="1">
                <a:solidFill>
                  <a:schemeClr val="tx1">
                    <a:tint val="75000"/>
                  </a:schemeClr>
                </a:solidFill>
                <a:latin typeface="Roboto" panose="02000000000000000000" pitchFamily="2" charset="0"/>
                <a:cs typeface="Calibri" panose="020F0502020204030204" pitchFamily="34" charset="0"/>
              </a:defRPr>
            </a:lvl1pPr>
          </a:lstStyle>
          <a:p>
            <a:endParaRPr lang="it-IT" dirty="0"/>
          </a:p>
        </p:txBody>
      </p:sp>
      <p:pic>
        <p:nvPicPr>
          <p:cNvPr id="24" name="Immagine 23">
            <a:extLst>
              <a:ext uri="{FF2B5EF4-FFF2-40B4-BE49-F238E27FC236}">
                <a16:creationId xmlns:a16="http://schemas.microsoft.com/office/drawing/2014/main" id="{4F24F4A6-14B1-42E9-982C-8EE4FBC5E020}"/>
              </a:ext>
            </a:extLst>
          </p:cNvPr>
          <p:cNvPicPr>
            <a:picLocks noChangeAspect="1"/>
          </p:cNvPicPr>
          <p:nvPr userDrawn="1"/>
        </p:nvPicPr>
        <p:blipFill>
          <a:blip r:embed="rId9"/>
          <a:stretch>
            <a:fillRect/>
          </a:stretch>
        </p:blipFill>
        <p:spPr>
          <a:xfrm>
            <a:off x="-24227" y="3042965"/>
            <a:ext cx="742426" cy="744642"/>
          </a:xfrm>
          <a:prstGeom prst="rect">
            <a:avLst/>
          </a:prstGeom>
        </p:spPr>
      </p:pic>
      <p:pic>
        <p:nvPicPr>
          <p:cNvPr id="26" name="Immagine 25">
            <a:extLst>
              <a:ext uri="{FF2B5EF4-FFF2-40B4-BE49-F238E27FC236}">
                <a16:creationId xmlns:a16="http://schemas.microsoft.com/office/drawing/2014/main" id="{747EB249-49DA-4011-9653-AA6D8690122F}"/>
              </a:ext>
            </a:extLst>
          </p:cNvPr>
          <p:cNvPicPr>
            <a:picLocks noChangeAspect="1"/>
          </p:cNvPicPr>
          <p:nvPr userDrawn="1"/>
        </p:nvPicPr>
        <p:blipFill>
          <a:blip r:embed="rId9"/>
          <a:stretch>
            <a:fillRect/>
          </a:stretch>
        </p:blipFill>
        <p:spPr>
          <a:xfrm>
            <a:off x="170242" y="5754900"/>
            <a:ext cx="505386" cy="506895"/>
          </a:xfrm>
          <a:prstGeom prst="rect">
            <a:avLst/>
          </a:prstGeom>
        </p:spPr>
      </p:pic>
      <p:pic>
        <p:nvPicPr>
          <p:cNvPr id="28" name="Immagine 27">
            <a:extLst>
              <a:ext uri="{FF2B5EF4-FFF2-40B4-BE49-F238E27FC236}">
                <a16:creationId xmlns:a16="http://schemas.microsoft.com/office/drawing/2014/main" id="{639B84B5-F094-43B1-9E3A-657E0D965862}"/>
              </a:ext>
            </a:extLst>
          </p:cNvPr>
          <p:cNvPicPr>
            <a:picLocks noChangeAspect="1"/>
          </p:cNvPicPr>
          <p:nvPr userDrawn="1"/>
        </p:nvPicPr>
        <p:blipFill rotWithShape="1">
          <a:blip r:embed="rId9"/>
          <a:srcRect r="49426"/>
          <a:stretch/>
        </p:blipFill>
        <p:spPr>
          <a:xfrm>
            <a:off x="11466627" y="3462880"/>
            <a:ext cx="725374" cy="1438587"/>
          </a:xfrm>
          <a:prstGeom prst="rect">
            <a:avLst/>
          </a:prstGeom>
        </p:spPr>
      </p:pic>
      <p:pic>
        <p:nvPicPr>
          <p:cNvPr id="30" name="Immagine 29">
            <a:extLst>
              <a:ext uri="{FF2B5EF4-FFF2-40B4-BE49-F238E27FC236}">
                <a16:creationId xmlns:a16="http://schemas.microsoft.com/office/drawing/2014/main" id="{53CAA1E7-B03A-4FE0-B094-F7A628C69F5F}"/>
              </a:ext>
            </a:extLst>
          </p:cNvPr>
          <p:cNvPicPr>
            <a:picLocks noChangeAspect="1"/>
          </p:cNvPicPr>
          <p:nvPr userDrawn="1"/>
        </p:nvPicPr>
        <p:blipFill rotWithShape="1">
          <a:blip r:embed="rId9"/>
          <a:srcRect r="78661"/>
          <a:stretch/>
        </p:blipFill>
        <p:spPr>
          <a:xfrm>
            <a:off x="11876771" y="1202687"/>
            <a:ext cx="315229" cy="1481688"/>
          </a:xfrm>
          <a:prstGeom prst="rect">
            <a:avLst/>
          </a:prstGeom>
        </p:spPr>
      </p:pic>
      <p:pic>
        <p:nvPicPr>
          <p:cNvPr id="34" name="Immagine 33">
            <a:extLst>
              <a:ext uri="{FF2B5EF4-FFF2-40B4-BE49-F238E27FC236}">
                <a16:creationId xmlns:a16="http://schemas.microsoft.com/office/drawing/2014/main" id="{5D2DAE17-D72F-4DFE-9016-A831F55A7A36}"/>
              </a:ext>
            </a:extLst>
          </p:cNvPr>
          <p:cNvPicPr>
            <a:picLocks noChangeAspect="1"/>
          </p:cNvPicPr>
          <p:nvPr userDrawn="1"/>
        </p:nvPicPr>
        <p:blipFill rotWithShape="1">
          <a:blip r:embed="rId9"/>
          <a:srcRect l="58130" b="62065"/>
          <a:stretch/>
        </p:blipFill>
        <p:spPr>
          <a:xfrm>
            <a:off x="-1" y="6220495"/>
            <a:ext cx="701541" cy="637505"/>
          </a:xfrm>
          <a:prstGeom prst="rect">
            <a:avLst/>
          </a:prstGeom>
        </p:spPr>
      </p:pic>
      <p:pic>
        <p:nvPicPr>
          <p:cNvPr id="6" name="Segnaposto contenuto 5">
            <a:extLst>
              <a:ext uri="{FF2B5EF4-FFF2-40B4-BE49-F238E27FC236}">
                <a16:creationId xmlns:a16="http://schemas.microsoft.com/office/drawing/2014/main" id="{7AF7CA75-209C-9FCE-1E48-81AEE096105C}"/>
              </a:ext>
            </a:extLst>
          </p:cNvPr>
          <p:cNvPicPr>
            <a:picLocks noChangeAspect="1"/>
          </p:cNvPicPr>
          <p:nvPr userDrawn="1"/>
        </p:nvPicPr>
        <p:blipFill>
          <a:blip>
            <a:extLst>
              <a:ext uri="{96DAC541-7B7A-43D3-8B79-37D633B846F1}">
                <asvg:svgBlip xmlns:asvg="http://schemas.microsoft.com/office/drawing/2016/SVG/main" r:embed="rId11"/>
              </a:ext>
            </a:extLst>
          </a:blip>
          <a:srcRect/>
          <a:stretch/>
        </p:blipFill>
        <p:spPr>
          <a:xfrm>
            <a:off x="671804" y="6195850"/>
            <a:ext cx="1878372" cy="282396"/>
          </a:xfrm>
          <a:prstGeom prst="rect">
            <a:avLst/>
          </a:prstGeom>
        </p:spPr>
      </p:pic>
      <p:pic>
        <p:nvPicPr>
          <p:cNvPr id="7" name="Immagine 6">
            <a:extLst>
              <a:ext uri="{FF2B5EF4-FFF2-40B4-BE49-F238E27FC236}">
                <a16:creationId xmlns:a16="http://schemas.microsoft.com/office/drawing/2014/main" id="{CE58F8CF-DD0E-C54D-8263-50C1CA6DAA9D}"/>
              </a:ext>
            </a:extLst>
          </p:cNvPr>
          <p:cNvPicPr>
            <a:picLocks noChangeAspect="1"/>
          </p:cNvPicPr>
          <p:nvPr userDrawn="1"/>
        </p:nvPicPr>
        <p:blipFill rotWithShape="1">
          <a:blip r:embed="rId10">
            <a:alphaModFix amt="20000"/>
            <a:extLst>
              <a:ext uri="{28A0092B-C50C-407E-A947-70E740481C1C}">
                <a14:useLocalDpi xmlns:a14="http://schemas.microsoft.com/office/drawing/2010/main" val="0"/>
              </a:ext>
            </a:extLst>
          </a:blip>
          <a:srcRect l="51186"/>
          <a:stretch/>
        </p:blipFill>
        <p:spPr>
          <a:xfrm rot="10800000">
            <a:off x="11884054" y="5747979"/>
            <a:ext cx="333594" cy="683392"/>
          </a:xfrm>
          <a:prstGeom prst="rect">
            <a:avLst/>
          </a:prstGeom>
        </p:spPr>
      </p:pic>
    </p:spTree>
    <p:extLst>
      <p:ext uri="{BB962C8B-B14F-4D97-AF65-F5344CB8AC3E}">
        <p14:creationId xmlns:p14="http://schemas.microsoft.com/office/powerpoint/2010/main" val="360675956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Lst>
  <p:txStyles>
    <p:titleStyle>
      <a:lvl1pPr algn="l" defTabSz="914400" rtl="0" eaLnBrk="1" latinLnBrk="0" hangingPunct="1">
        <a:lnSpc>
          <a:spcPct val="90000"/>
        </a:lnSpc>
        <a:spcBef>
          <a:spcPct val="0"/>
        </a:spcBef>
        <a:buNone/>
        <a:defRPr sz="4000" b="1" kern="1200" spc="100" baseline="0">
          <a:solidFill>
            <a:srgbClr val="313131"/>
          </a:solidFill>
          <a:latin typeface="Roboto Black" panose="02000000000000000000" pitchFamily="2" charset="0"/>
          <a:ea typeface="Roboto Black" panose="02000000000000000000" pitchFamily="2" charset="0"/>
          <a:cs typeface="DejaVu Sans Bold" panose="020B08030306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767171"/>
          </a:solidFill>
          <a:latin typeface="Roboto" panose="02000000000000000000" pitchFamily="2"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767171"/>
          </a:solidFill>
          <a:latin typeface="Roboto" panose="02000000000000000000" pitchFamily="2"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767171"/>
          </a:solidFill>
          <a:latin typeface="Roboto" panose="02000000000000000000" pitchFamily="2"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767171"/>
          </a:solidFill>
          <a:latin typeface="Roboto" panose="02000000000000000000" pitchFamily="2"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767171"/>
          </a:solidFill>
          <a:latin typeface="Roboto" panose="02000000000000000000" pitchFamily="2"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mailto:direzione.fondartigianato@legalmail.it"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sv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7.sv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17.sv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17.sv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17.sv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17.sv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17.sv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17.sv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17.sv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17.sv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hyperlink" Target="mailto:invito@fondartigianato.it" TargetMode="External"/><Relationship Id="rId2" Type="http://schemas.openxmlformats.org/officeDocument/2006/relationships/hyperlink" Target="http://www.fondartigianato.it/" TargetMode="Externa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mailto:controllo2@fondartigianato.it"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8.sv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5">
            <a:extLst>
              <a:ext uri="{FF2B5EF4-FFF2-40B4-BE49-F238E27FC236}">
                <a16:creationId xmlns:a16="http://schemas.microsoft.com/office/drawing/2014/main" id="{CA4F2878-B9B1-8878-69D2-4516DA8F8401}"/>
              </a:ext>
            </a:extLst>
          </p:cNvPr>
          <p:cNvSpPr txBox="1">
            <a:spLocks/>
          </p:cNvSpPr>
          <p:nvPr/>
        </p:nvSpPr>
        <p:spPr>
          <a:xfrm>
            <a:off x="1688842" y="1"/>
            <a:ext cx="9050693" cy="3429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it-IT" sz="5400" b="1" kern="1200" spc="5" baseline="0" dirty="0" smtClean="0">
                <a:solidFill>
                  <a:srgbClr val="E46C0A"/>
                </a:solidFill>
                <a:latin typeface="Roboto Black" panose="02000000000000000000" pitchFamily="2" charset="0"/>
                <a:ea typeface="Roboto Black" panose="02000000000000000000" pitchFamily="2" charset="0"/>
                <a:cs typeface="DejaVu Sans Bold" panose="020B0803030604020204" pitchFamily="34" charset="0"/>
              </a:defRPr>
            </a:lvl1pPr>
          </a:lstStyle>
          <a:p>
            <a:pPr algn="ctr"/>
            <a:r>
              <a:rPr lang="it-IT" sz="3600" spc="-5" dirty="0">
                <a:solidFill>
                  <a:schemeClr val="tx1"/>
                </a:solidFill>
                <a:latin typeface="Times New Roman" panose="02020603050405020304" pitchFamily="18" charset="0"/>
                <a:ea typeface="Verdana" panose="020B0604030504040204" pitchFamily="34" charset="0"/>
                <a:cs typeface="Times New Roman" panose="02020603050405020304" pitchFamily="18" charset="0"/>
              </a:rPr>
              <a:t>INVITO 1°- 2026</a:t>
            </a:r>
            <a:br>
              <a:rPr lang="it-IT" sz="3600" spc="-5" dirty="0">
                <a:solidFill>
                  <a:srgbClr val="1F497D"/>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br>
            <a:br>
              <a:rPr lang="it-IT" sz="3600" spc="-5" dirty="0">
                <a:solidFill>
                  <a:srgbClr val="1F497D"/>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br>
            <a:r>
              <a:rPr lang="it-IT" sz="3000" b="0" spc="-5" dirty="0">
                <a:solidFill>
                  <a:schemeClr val="tx1"/>
                </a:solidFill>
                <a:latin typeface="Times New Roman" panose="02020603050405020304" pitchFamily="18" charset="0"/>
                <a:ea typeface="Verdana" panose="020B0604030504040204" pitchFamily="34" charset="0"/>
                <a:cs typeface="Times New Roman" panose="02020603050405020304" pitchFamily="18" charset="0"/>
              </a:rPr>
              <a:t>OFFERTA DI FORMAZIONE CONTINUA 2026 - 2027</a:t>
            </a:r>
          </a:p>
        </p:txBody>
      </p:sp>
      <p:sp>
        <p:nvSpPr>
          <p:cNvPr id="7" name="CasellaDiTesto 6">
            <a:extLst>
              <a:ext uri="{FF2B5EF4-FFF2-40B4-BE49-F238E27FC236}">
                <a16:creationId xmlns:a16="http://schemas.microsoft.com/office/drawing/2014/main" id="{79E9835D-7748-DEF9-8723-4D9462F31446}"/>
              </a:ext>
            </a:extLst>
          </p:cNvPr>
          <p:cNvSpPr txBox="1"/>
          <p:nvPr/>
        </p:nvSpPr>
        <p:spPr>
          <a:xfrm>
            <a:off x="1332087" y="2737556"/>
            <a:ext cx="9764201" cy="728148"/>
          </a:xfrm>
          <a:prstGeom prst="rect">
            <a:avLst/>
          </a:prstGeom>
          <a:noFill/>
        </p:spPr>
        <p:txBody>
          <a:bodyPr wrap="square">
            <a:spAutoFit/>
          </a:bodyPr>
          <a:lstStyle/>
          <a:p>
            <a:pPr algn="ctr">
              <a:lnSpc>
                <a:spcPct val="120000"/>
              </a:lnSpc>
            </a:pPr>
            <a:r>
              <a:rPr lang="it-IT" sz="1800" dirty="0">
                <a:latin typeface="Times New Roman" panose="02020603050405020304" pitchFamily="18" charset="0"/>
                <a:ea typeface="Microsoft YaHei Light" panose="020B0502040204020203" pitchFamily="34" charset="-122"/>
                <a:cs typeface="Times New Roman" panose="02020603050405020304" pitchFamily="18" charset="0"/>
              </a:rPr>
              <a:t>a cura di </a:t>
            </a:r>
          </a:p>
          <a:p>
            <a:pPr algn="ctr">
              <a:lnSpc>
                <a:spcPct val="120000"/>
              </a:lnSpc>
            </a:pPr>
            <a:endParaRPr lang="it-IT" sz="1800" dirty="0">
              <a:latin typeface="Times New Roman" panose="02020603050405020304" pitchFamily="18" charset="0"/>
              <a:ea typeface="Microsoft YaHei Light" panose="020B0502040204020203" pitchFamily="34" charset="-122"/>
              <a:cs typeface="Times New Roman" panose="02020603050405020304" pitchFamily="18" charset="0"/>
            </a:endParaRPr>
          </a:p>
        </p:txBody>
      </p:sp>
      <p:sp>
        <p:nvSpPr>
          <p:cNvPr id="8" name="CasellaDiTesto 7">
            <a:extLst>
              <a:ext uri="{FF2B5EF4-FFF2-40B4-BE49-F238E27FC236}">
                <a16:creationId xmlns:a16="http://schemas.microsoft.com/office/drawing/2014/main" id="{1D7C9C16-2EC4-F0D7-325C-EC93DA26FD7D}"/>
              </a:ext>
            </a:extLst>
          </p:cNvPr>
          <p:cNvSpPr txBox="1"/>
          <p:nvPr/>
        </p:nvSpPr>
        <p:spPr>
          <a:xfrm>
            <a:off x="596349" y="3344447"/>
            <a:ext cx="5193527" cy="1060547"/>
          </a:xfrm>
          <a:prstGeom prst="rect">
            <a:avLst/>
          </a:prstGeom>
          <a:noFill/>
        </p:spPr>
        <p:txBody>
          <a:bodyPr wrap="square">
            <a:spAutoFit/>
          </a:bodyPr>
          <a:lstStyle/>
          <a:p>
            <a:pPr algn="ctr">
              <a:lnSpc>
                <a:spcPct val="120000"/>
              </a:lnSpc>
            </a:pPr>
            <a:r>
              <a:rPr lang="it-IT" sz="1800" i="1" dirty="0">
                <a:latin typeface="Times New Roman" panose="02020603050405020304" pitchFamily="18" charset="0"/>
                <a:ea typeface="Microsoft YaHei Light" panose="020B0502040204020203" pitchFamily="34" charset="-122"/>
                <a:cs typeface="Times New Roman" panose="02020603050405020304" pitchFamily="18" charset="0"/>
              </a:rPr>
              <a:t>Federica D’ANNA,</a:t>
            </a:r>
            <a:r>
              <a:rPr lang="it-IT" sz="1800" dirty="0">
                <a:latin typeface="Times New Roman" panose="02020603050405020304" pitchFamily="18" charset="0"/>
                <a:ea typeface="Microsoft YaHei Light" panose="020B0502040204020203" pitchFamily="34" charset="-122"/>
                <a:cs typeface="Times New Roman" panose="02020603050405020304" pitchFamily="18" charset="0"/>
              </a:rPr>
              <a:t> </a:t>
            </a:r>
          </a:p>
          <a:p>
            <a:pPr algn="ctr">
              <a:lnSpc>
                <a:spcPct val="120000"/>
              </a:lnSpc>
            </a:pPr>
            <a:r>
              <a:rPr lang="it-IT" sz="1800" dirty="0">
                <a:latin typeface="Times New Roman" panose="02020603050405020304" pitchFamily="18" charset="0"/>
                <a:ea typeface="Microsoft YaHei Light" panose="020B0502040204020203" pitchFamily="34" charset="-122"/>
                <a:cs typeface="Times New Roman" panose="02020603050405020304" pitchFamily="18" charset="0"/>
              </a:rPr>
              <a:t>Responsabile Area Valutazione e Monitoraggio Qualitativo</a:t>
            </a:r>
          </a:p>
        </p:txBody>
      </p:sp>
      <p:sp>
        <p:nvSpPr>
          <p:cNvPr id="9" name="CasellaDiTesto 8">
            <a:extLst>
              <a:ext uri="{FF2B5EF4-FFF2-40B4-BE49-F238E27FC236}">
                <a16:creationId xmlns:a16="http://schemas.microsoft.com/office/drawing/2014/main" id="{CBDF6C8A-FC3C-3AB3-7BEE-5CD98FDB4031}"/>
              </a:ext>
            </a:extLst>
          </p:cNvPr>
          <p:cNvSpPr txBox="1"/>
          <p:nvPr/>
        </p:nvSpPr>
        <p:spPr>
          <a:xfrm>
            <a:off x="6698163" y="3344447"/>
            <a:ext cx="4754880" cy="1060547"/>
          </a:xfrm>
          <a:prstGeom prst="rect">
            <a:avLst/>
          </a:prstGeom>
          <a:noFill/>
        </p:spPr>
        <p:txBody>
          <a:bodyPr wrap="square">
            <a:spAutoFit/>
          </a:bodyPr>
          <a:lstStyle/>
          <a:p>
            <a:pPr algn="ctr">
              <a:lnSpc>
                <a:spcPct val="120000"/>
              </a:lnSpc>
            </a:pPr>
            <a:r>
              <a:rPr lang="it-IT" sz="1800" i="1" dirty="0">
                <a:latin typeface="Times New Roman" panose="02020603050405020304" pitchFamily="18" charset="0"/>
                <a:ea typeface="Microsoft YaHei Light" panose="020B0502040204020203" pitchFamily="34" charset="-122"/>
                <a:cs typeface="Times New Roman" panose="02020603050405020304" pitchFamily="18" charset="0"/>
              </a:rPr>
              <a:t>Bruno PANARIELLO,</a:t>
            </a:r>
            <a:r>
              <a:rPr lang="it-IT" sz="1800" dirty="0">
                <a:latin typeface="Times New Roman" panose="02020603050405020304" pitchFamily="18" charset="0"/>
                <a:ea typeface="Microsoft YaHei Light" panose="020B0502040204020203" pitchFamily="34" charset="-122"/>
                <a:cs typeface="Times New Roman" panose="02020603050405020304" pitchFamily="18" charset="0"/>
              </a:rPr>
              <a:t> </a:t>
            </a:r>
          </a:p>
          <a:p>
            <a:pPr algn="ctr">
              <a:lnSpc>
                <a:spcPct val="120000"/>
              </a:lnSpc>
            </a:pPr>
            <a:r>
              <a:rPr lang="it-IT" sz="1800" dirty="0">
                <a:latin typeface="Times New Roman" panose="02020603050405020304" pitchFamily="18" charset="0"/>
                <a:ea typeface="Microsoft YaHei Light" panose="020B0502040204020203" pitchFamily="34" charset="-122"/>
                <a:cs typeface="Times New Roman" panose="02020603050405020304" pitchFamily="18" charset="0"/>
              </a:rPr>
              <a:t>Responsabile Area Controllo e Monitoraggio Quantitativo</a:t>
            </a:r>
          </a:p>
        </p:txBody>
      </p:sp>
      <p:sp>
        <p:nvSpPr>
          <p:cNvPr id="10" name="CasellaDiTesto 9">
            <a:extLst>
              <a:ext uri="{FF2B5EF4-FFF2-40B4-BE49-F238E27FC236}">
                <a16:creationId xmlns:a16="http://schemas.microsoft.com/office/drawing/2014/main" id="{15A0264A-CFA3-5BEF-A1F7-5C6E77E2A3A6}"/>
              </a:ext>
            </a:extLst>
          </p:cNvPr>
          <p:cNvSpPr txBox="1"/>
          <p:nvPr/>
        </p:nvSpPr>
        <p:spPr>
          <a:xfrm>
            <a:off x="3423699" y="5350667"/>
            <a:ext cx="5344601" cy="395749"/>
          </a:xfrm>
          <a:prstGeom prst="rect">
            <a:avLst/>
          </a:prstGeom>
          <a:noFill/>
        </p:spPr>
        <p:txBody>
          <a:bodyPr wrap="square">
            <a:spAutoFit/>
          </a:bodyPr>
          <a:lstStyle/>
          <a:p>
            <a:pPr>
              <a:lnSpc>
                <a:spcPct val="120000"/>
              </a:lnSpc>
            </a:pPr>
            <a:r>
              <a:rPr lang="it-IT" sz="1800" b="1" dirty="0">
                <a:latin typeface="Times New Roman" panose="02020603050405020304" pitchFamily="18" charset="0"/>
                <a:ea typeface="Microsoft YaHei Light" panose="020B0502040204020203" pitchFamily="34" charset="-122"/>
                <a:cs typeface="Times New Roman" panose="02020603050405020304" pitchFamily="18" charset="0"/>
              </a:rPr>
              <a:t>Seminario di presentazione – Roma, 25 giugno 2026</a:t>
            </a:r>
          </a:p>
        </p:txBody>
      </p:sp>
    </p:spTree>
    <p:extLst>
      <p:ext uri="{BB962C8B-B14F-4D97-AF65-F5344CB8AC3E}">
        <p14:creationId xmlns:p14="http://schemas.microsoft.com/office/powerpoint/2010/main" val="2678318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BD8776-157F-4C53-991F-47959D3DD644}"/>
              </a:ext>
            </a:extLst>
          </p:cNvPr>
          <p:cNvSpPr>
            <a:spLocks noGrp="1"/>
          </p:cNvSpPr>
          <p:nvPr>
            <p:ph type="title"/>
          </p:nvPr>
        </p:nvSpPr>
        <p:spPr>
          <a:xfrm>
            <a:off x="838200" y="290859"/>
            <a:ext cx="10515600" cy="1325563"/>
          </a:xfrm>
        </p:spPr>
        <p:txBody>
          <a:bodyPr>
            <a:normAutofit/>
          </a:bodyPr>
          <a:lstStyle/>
          <a:p>
            <a:pPr algn="ctr"/>
            <a:r>
              <a:rPr lang="it-IT" sz="2800" b="1" dirty="0">
                <a:latin typeface="Times New Roman" panose="02020603050405020304" pitchFamily="18" charset="0"/>
                <a:cs typeface="Times New Roman" panose="02020603050405020304" pitchFamily="18" charset="0"/>
              </a:rPr>
              <a:t>Invito 1° - 2026</a:t>
            </a:r>
            <a:br>
              <a:rPr lang="it-IT" sz="2800" b="1" dirty="0">
                <a:latin typeface="Times New Roman" panose="02020603050405020304" pitchFamily="18" charset="0"/>
                <a:cs typeface="Times New Roman" panose="02020603050405020304" pitchFamily="18" charset="0"/>
              </a:rPr>
            </a:br>
            <a:r>
              <a:rPr lang="it-IT" sz="2800" b="1" dirty="0">
                <a:latin typeface="Times New Roman" panose="02020603050405020304" pitchFamily="18" charset="0"/>
                <a:cs typeface="Times New Roman" panose="02020603050405020304" pitchFamily="18" charset="0"/>
              </a:rPr>
              <a:t>Linea 3: Integrazione Interventi FSBA – FONDO</a:t>
            </a:r>
            <a:endParaRPr lang="it-IT" sz="2500" b="1" dirty="0">
              <a:latin typeface="Times New Roman" panose="02020603050405020304" pitchFamily="18" charset="0"/>
              <a:cs typeface="Times New Roman" panose="02020603050405020304" pitchFamily="18" charset="0"/>
            </a:endParaRPr>
          </a:p>
        </p:txBody>
      </p:sp>
      <p:sp>
        <p:nvSpPr>
          <p:cNvPr id="3" name="Segnaposto contenuto 2">
            <a:extLst>
              <a:ext uri="{FF2B5EF4-FFF2-40B4-BE49-F238E27FC236}">
                <a16:creationId xmlns:a16="http://schemas.microsoft.com/office/drawing/2014/main" id="{84C8DB57-3507-4B1E-8B93-6A3699038317}"/>
              </a:ext>
            </a:extLst>
          </p:cNvPr>
          <p:cNvSpPr>
            <a:spLocks noGrp="1"/>
          </p:cNvSpPr>
          <p:nvPr>
            <p:ph idx="1"/>
          </p:nvPr>
        </p:nvSpPr>
        <p:spPr>
          <a:xfrm>
            <a:off x="645952" y="1716833"/>
            <a:ext cx="10805020" cy="4460130"/>
          </a:xfrm>
        </p:spPr>
        <p:txBody>
          <a:bodyPr>
            <a:normAutofit fontScale="77500" lnSpcReduction="20000"/>
          </a:bodyPr>
          <a:lstStyle/>
          <a:p>
            <a:pPr marL="0" indent="0" algn="ctr">
              <a:buNone/>
            </a:pPr>
            <a:r>
              <a:rPr lang="it-IT" sz="2400" b="1" i="1" dirty="0">
                <a:latin typeface="Times New Roman" panose="02020603050405020304" pitchFamily="18" charset="0"/>
                <a:cs typeface="Times New Roman" panose="02020603050405020304" pitchFamily="18" charset="0"/>
              </a:rPr>
              <a:t>Si confermano </a:t>
            </a:r>
          </a:p>
          <a:p>
            <a:pPr marL="0" indent="0" algn="ctr">
              <a:lnSpc>
                <a:spcPct val="120000"/>
              </a:lnSpc>
              <a:buNone/>
            </a:pPr>
            <a:r>
              <a:rPr lang="it-IT" sz="2000" dirty="0">
                <a:latin typeface="Times New Roman" panose="02020603050405020304" pitchFamily="18" charset="0"/>
                <a:cs typeface="Times New Roman" panose="02020603050405020304" pitchFamily="18" charset="0"/>
              </a:rPr>
              <a:t>1. soggetti beneficiari sono le aziende iscritte </a:t>
            </a:r>
            <a:r>
              <a:rPr lang="it-IT" sz="2000" u="sng" dirty="0">
                <a:latin typeface="Times New Roman" panose="02020603050405020304" pitchFamily="18" charset="0"/>
                <a:cs typeface="Times New Roman" panose="02020603050405020304" pitchFamily="18" charset="0"/>
              </a:rPr>
              <a:t>che sono o sono state nei 9 mesi precedenti </a:t>
            </a:r>
            <a:r>
              <a:rPr lang="it-IT" sz="2000" dirty="0">
                <a:latin typeface="Times New Roman" panose="02020603050405020304" pitchFamily="18" charset="0"/>
                <a:cs typeface="Times New Roman" panose="02020603050405020304" pitchFamily="18" charset="0"/>
              </a:rPr>
              <a:t>destinatarie di trattamento di sostegno al reddito</a:t>
            </a:r>
          </a:p>
          <a:p>
            <a:pPr marL="0" indent="0" algn="ctr">
              <a:buNone/>
            </a:pPr>
            <a:endParaRPr lang="it-IT" sz="2000" dirty="0">
              <a:latin typeface="Times New Roman" panose="02020603050405020304" pitchFamily="18" charset="0"/>
              <a:cs typeface="Times New Roman" panose="02020603050405020304" pitchFamily="18" charset="0"/>
            </a:endParaRPr>
          </a:p>
          <a:p>
            <a:pPr marL="0" indent="0" algn="ctr">
              <a:lnSpc>
                <a:spcPct val="120000"/>
              </a:lnSpc>
              <a:buNone/>
            </a:pPr>
            <a:r>
              <a:rPr lang="it-IT" sz="2000" dirty="0">
                <a:latin typeface="Times New Roman" panose="02020603050405020304" pitchFamily="18" charset="0"/>
                <a:cs typeface="Times New Roman" panose="02020603050405020304" pitchFamily="18" charset="0"/>
              </a:rPr>
              <a:t>2. solo per le aziende in </a:t>
            </a:r>
            <a:r>
              <a:rPr lang="it-IT" sz="2000" b="1" dirty="0">
                <a:latin typeface="Times New Roman" panose="02020603050405020304" pitchFamily="18" charset="0"/>
                <a:cs typeface="Times New Roman" panose="02020603050405020304" pitchFamily="18" charset="0"/>
              </a:rPr>
              <a:t>ACIGS</a:t>
            </a:r>
            <a:r>
              <a:rPr lang="it-IT" sz="2000" dirty="0">
                <a:latin typeface="Times New Roman" panose="02020603050405020304" pitchFamily="18" charset="0"/>
                <a:cs typeface="Times New Roman" panose="02020603050405020304" pitchFamily="18" charset="0"/>
              </a:rPr>
              <a:t>, tempistiche ridotte per attività formativa entro i termini di scadenza dell’accordo di sospensione</a:t>
            </a:r>
          </a:p>
          <a:p>
            <a:pPr marL="0" indent="0" algn="ctr">
              <a:lnSpc>
                <a:spcPct val="120000"/>
              </a:lnSpc>
              <a:buNone/>
            </a:pPr>
            <a:endParaRPr lang="it-IT" sz="2000" dirty="0">
              <a:latin typeface="Times New Roman" panose="02020603050405020304" pitchFamily="18" charset="0"/>
              <a:cs typeface="Times New Roman" panose="02020603050405020304" pitchFamily="18" charset="0"/>
            </a:endParaRPr>
          </a:p>
          <a:p>
            <a:pPr marL="0" indent="0" algn="ctr">
              <a:lnSpc>
                <a:spcPct val="120000"/>
              </a:lnSpc>
              <a:buNone/>
            </a:pPr>
            <a:r>
              <a:rPr lang="it-IT" sz="2000" dirty="0">
                <a:solidFill>
                  <a:schemeClr val="tx1">
                    <a:lumMod val="85000"/>
                    <a:lumOff val="15000"/>
                  </a:schemeClr>
                </a:solidFill>
                <a:latin typeface="Times New Roman" panose="02020603050405020304" pitchFamily="18" charset="0"/>
                <a:cs typeface="Times New Roman" panose="02020603050405020304" pitchFamily="18" charset="0"/>
              </a:rPr>
              <a:t>3. possibile inserire </a:t>
            </a:r>
            <a:r>
              <a:rPr lang="it-IT" sz="2000" b="1" u="sng" dirty="0">
                <a:latin typeface="Times New Roman" panose="02020603050405020304" pitchFamily="18" charset="0"/>
                <a:cs typeface="Times New Roman" panose="02020603050405020304" pitchFamily="18" charset="0"/>
              </a:rPr>
              <a:t>docenti interni</a:t>
            </a:r>
            <a:r>
              <a:rPr lang="it-IT" sz="2000" b="1" dirty="0">
                <a:latin typeface="Times New Roman" panose="02020603050405020304" pitchFamily="18" charset="0"/>
                <a:cs typeface="Times New Roman" panose="02020603050405020304" pitchFamily="18" charset="0"/>
              </a:rPr>
              <a:t> </a:t>
            </a:r>
            <a:r>
              <a:rPr lang="it-IT" sz="2000" b="1" dirty="0">
                <a:solidFill>
                  <a:schemeClr val="tx1">
                    <a:lumMod val="85000"/>
                    <a:lumOff val="15000"/>
                  </a:schemeClr>
                </a:solidFill>
                <a:latin typeface="Times New Roman" panose="02020603050405020304" pitchFamily="18" charset="0"/>
                <a:cs typeface="Times New Roman" panose="02020603050405020304" pitchFamily="18" charset="0"/>
              </a:rPr>
              <a:t>all’azienda </a:t>
            </a:r>
            <a:r>
              <a:rPr lang="it-IT" sz="2000" dirty="0">
                <a:solidFill>
                  <a:schemeClr val="tx1">
                    <a:lumMod val="85000"/>
                    <a:lumOff val="15000"/>
                  </a:schemeClr>
                </a:solidFill>
                <a:latin typeface="Times New Roman" panose="02020603050405020304" pitchFamily="18" charset="0"/>
                <a:cs typeface="Times New Roman" panose="02020603050405020304" pitchFamily="18" charset="0"/>
              </a:rPr>
              <a:t>(titolare, socio, dipendente) purché abbiano delle competenze non rinvenibili sul mercato (vedi Linea 1 e Linea 6)</a:t>
            </a:r>
          </a:p>
          <a:p>
            <a:pPr marL="0" indent="0" algn="ctr">
              <a:buNone/>
            </a:pPr>
            <a:endParaRPr lang="it-IT" sz="2000" dirty="0">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algn="ctr">
              <a:lnSpc>
                <a:spcPct val="170000"/>
              </a:lnSpc>
              <a:buNone/>
            </a:pPr>
            <a:r>
              <a:rPr lang="it-IT" sz="2000" dirty="0">
                <a:solidFill>
                  <a:schemeClr val="tx1">
                    <a:lumMod val="85000"/>
                    <a:lumOff val="15000"/>
                  </a:schemeClr>
                </a:solidFill>
                <a:latin typeface="Times New Roman" panose="02020603050405020304" pitchFamily="18" charset="0"/>
                <a:cs typeface="Times New Roman" panose="02020603050405020304" pitchFamily="18" charset="0"/>
              </a:rPr>
              <a:t>4. possibile inserimento percorsi di </a:t>
            </a:r>
            <a:r>
              <a:rPr lang="it-IT" sz="2000" i="1" dirty="0">
                <a:solidFill>
                  <a:schemeClr val="tx1">
                    <a:lumMod val="85000"/>
                    <a:lumOff val="15000"/>
                  </a:schemeClr>
                </a:solidFill>
                <a:latin typeface="Times New Roman" panose="02020603050405020304" pitchFamily="18" charset="0"/>
                <a:cs typeface="Times New Roman" panose="02020603050405020304" pitchFamily="18" charset="0"/>
              </a:rPr>
              <a:t>assessment e/o orientamento </a:t>
            </a:r>
            <a:r>
              <a:rPr lang="it-IT" sz="2000" dirty="0">
                <a:solidFill>
                  <a:schemeClr val="tx1">
                    <a:lumMod val="85000"/>
                    <a:lumOff val="15000"/>
                  </a:schemeClr>
                </a:solidFill>
                <a:latin typeface="Times New Roman" panose="02020603050405020304" pitchFamily="18" charset="0"/>
                <a:cs typeface="Times New Roman" panose="02020603050405020304" pitchFamily="18" charset="0"/>
              </a:rPr>
              <a:t>di 8 ore fino a 3 partecipanti con un contributo di </a:t>
            </a:r>
            <a:r>
              <a:rPr lang="it-IT" sz="2000" b="1" dirty="0">
                <a:solidFill>
                  <a:schemeClr val="tx1">
                    <a:lumMod val="85000"/>
                    <a:lumOff val="15000"/>
                  </a:schemeClr>
                </a:solidFill>
                <a:latin typeface="Times New Roman" panose="02020603050405020304" pitchFamily="18" charset="0"/>
                <a:cs typeface="Times New Roman" panose="02020603050405020304" pitchFamily="18" charset="0"/>
              </a:rPr>
              <a:t>€125 ad ora</a:t>
            </a:r>
            <a:r>
              <a:rPr lang="it-IT" sz="2000" dirty="0">
                <a:solidFill>
                  <a:schemeClr val="tx1">
                    <a:lumMod val="85000"/>
                    <a:lumOff val="15000"/>
                  </a:schemeClr>
                </a:solidFill>
                <a:latin typeface="Times New Roman" panose="02020603050405020304" pitchFamily="18" charset="0"/>
                <a:cs typeface="Times New Roman" panose="02020603050405020304" pitchFamily="18" charset="0"/>
              </a:rPr>
              <a:t>, ovvero di </a:t>
            </a:r>
            <a:r>
              <a:rPr lang="it-IT" sz="2000" b="1" dirty="0">
                <a:solidFill>
                  <a:schemeClr val="tx1">
                    <a:lumMod val="85000"/>
                    <a:lumOff val="15000"/>
                  </a:schemeClr>
                </a:solidFill>
                <a:latin typeface="Times New Roman" panose="02020603050405020304" pitchFamily="18" charset="0"/>
                <a:cs typeface="Times New Roman" panose="02020603050405020304" pitchFamily="18" charset="0"/>
              </a:rPr>
              <a:t>max € 1.000,00 </a:t>
            </a:r>
            <a:r>
              <a:rPr lang="it-IT" sz="2000" dirty="0">
                <a:solidFill>
                  <a:schemeClr val="tx1">
                    <a:lumMod val="85000"/>
                    <a:lumOff val="15000"/>
                  </a:schemeClr>
                </a:solidFill>
                <a:latin typeface="Times New Roman" panose="02020603050405020304" pitchFamily="18" charset="0"/>
                <a:cs typeface="Times New Roman" panose="02020603050405020304" pitchFamily="18" charset="0"/>
              </a:rPr>
              <a:t>a giornata formativa</a:t>
            </a:r>
          </a:p>
          <a:p>
            <a:pPr marL="0" indent="0" algn="ctr">
              <a:buNone/>
            </a:pPr>
            <a:endParaRPr lang="it-IT" sz="2000" dirty="0">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algn="ctr">
              <a:buNone/>
            </a:pPr>
            <a:r>
              <a:rPr lang="it-IT" sz="2000" dirty="0">
                <a:latin typeface="Times New Roman" panose="02020603050405020304" pitchFamily="18" charset="0"/>
                <a:cs typeface="Times New Roman" panose="02020603050405020304" pitchFamily="18" charset="0"/>
              </a:rPr>
              <a:t>5. la Linea 3 </a:t>
            </a:r>
            <a:r>
              <a:rPr lang="it-IT" sz="2000" b="1" u="sng" dirty="0">
                <a:latin typeface="Times New Roman" panose="02020603050405020304" pitchFamily="18" charset="0"/>
                <a:cs typeface="Times New Roman" panose="02020603050405020304" pitchFamily="18" charset="0"/>
              </a:rPr>
              <a:t>non fa plafond </a:t>
            </a:r>
          </a:p>
          <a:p>
            <a:pPr marL="0" indent="0" algn="ctr">
              <a:buNone/>
            </a:pPr>
            <a:endParaRPr lang="it-IT" sz="2400" dirty="0">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algn="ctr">
              <a:buNone/>
            </a:pPr>
            <a:endParaRPr lang="it-IT" sz="2400" b="1" i="1" u="sng" dirty="0">
              <a:latin typeface="Times New Roman" panose="02020603050405020304" pitchFamily="18" charset="0"/>
              <a:cs typeface="Times New Roman" panose="02020603050405020304" pitchFamily="18" charset="0"/>
            </a:endParaRPr>
          </a:p>
        </p:txBody>
      </p:sp>
      <p:sp>
        <p:nvSpPr>
          <p:cNvPr id="5" name="Segnaposto numero diapositiva 4">
            <a:extLst>
              <a:ext uri="{FF2B5EF4-FFF2-40B4-BE49-F238E27FC236}">
                <a16:creationId xmlns:a16="http://schemas.microsoft.com/office/drawing/2014/main" id="{DF6C9ED1-608A-420A-915C-B8C527987344}"/>
              </a:ext>
            </a:extLst>
          </p:cNvPr>
          <p:cNvSpPr>
            <a:spLocks noGrp="1"/>
          </p:cNvSpPr>
          <p:nvPr>
            <p:ph type="sldNum" sz="quarter" idx="12"/>
          </p:nvPr>
        </p:nvSpPr>
        <p:spPr/>
        <p:txBody>
          <a:bodyPr/>
          <a:lstStyle/>
          <a:p>
            <a:fld id="{D8AE563E-7493-4196-89C0-594110B6003A}" type="slidenum">
              <a:rPr lang="it-IT" smtClean="0">
                <a:latin typeface="Times New Roman" panose="02020603050405020304" pitchFamily="18" charset="0"/>
                <a:cs typeface="Times New Roman" panose="02020603050405020304" pitchFamily="18" charset="0"/>
              </a:rPr>
              <a:t>10</a:t>
            </a:fld>
            <a:endParaRPr lang="it-IT" dirty="0">
              <a:latin typeface="Times New Roman" panose="02020603050405020304" pitchFamily="18" charset="0"/>
              <a:cs typeface="Times New Roman" panose="02020603050405020304" pitchFamily="18" charset="0"/>
            </a:endParaRPr>
          </a:p>
        </p:txBody>
      </p:sp>
      <p:pic>
        <p:nvPicPr>
          <p:cNvPr id="4" name="Immagine 3">
            <a:extLst>
              <a:ext uri="{FF2B5EF4-FFF2-40B4-BE49-F238E27FC236}">
                <a16:creationId xmlns:a16="http://schemas.microsoft.com/office/drawing/2014/main" id="{B4E27F61-05F7-442A-86C0-1D1A5C2AA5A8}"/>
              </a:ext>
            </a:extLst>
          </p:cNvPr>
          <p:cNvPicPr>
            <a:picLocks noChangeAspect="1"/>
          </p:cNvPicPr>
          <p:nvPr/>
        </p:nvPicPr>
        <p:blipFill>
          <a:blip r:embed="rId2"/>
          <a:stretch>
            <a:fillRect/>
          </a:stretch>
        </p:blipFill>
        <p:spPr>
          <a:xfrm>
            <a:off x="349637" y="290859"/>
            <a:ext cx="2298391" cy="390178"/>
          </a:xfrm>
          <a:prstGeom prst="rect">
            <a:avLst/>
          </a:prstGeom>
        </p:spPr>
      </p:pic>
      <p:sp>
        <p:nvSpPr>
          <p:cNvPr id="6" name="Segnaposto piè di pagina 5">
            <a:extLst>
              <a:ext uri="{FF2B5EF4-FFF2-40B4-BE49-F238E27FC236}">
                <a16:creationId xmlns:a16="http://schemas.microsoft.com/office/drawing/2014/main" id="{889DFB38-B142-48F4-D6F1-5DE916353CCD}"/>
              </a:ext>
            </a:extLst>
          </p:cNvPr>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1176639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BD8776-157F-4C53-991F-47959D3DD644}"/>
              </a:ext>
            </a:extLst>
          </p:cNvPr>
          <p:cNvSpPr>
            <a:spLocks noGrp="1"/>
          </p:cNvSpPr>
          <p:nvPr>
            <p:ph type="title"/>
          </p:nvPr>
        </p:nvSpPr>
        <p:spPr>
          <a:xfrm>
            <a:off x="262168" y="465553"/>
            <a:ext cx="11826815" cy="1360072"/>
          </a:xfrm>
        </p:spPr>
        <p:txBody>
          <a:bodyPr>
            <a:normAutofit/>
          </a:bodyPr>
          <a:lstStyle/>
          <a:p>
            <a:pPr algn="ctr"/>
            <a:r>
              <a:rPr lang="it-IT" sz="3600" b="1" dirty="0">
                <a:latin typeface="Times New Roman" panose="02020603050405020304" pitchFamily="18" charset="0"/>
                <a:cs typeface="Times New Roman" panose="02020603050405020304" pitchFamily="18" charset="0"/>
              </a:rPr>
              <a:t>Invito 1° - 2026: Linea 8 Jit</a:t>
            </a:r>
            <a:br>
              <a:rPr lang="it-IT" sz="2700" b="1" dirty="0">
                <a:latin typeface="Times New Roman" panose="02020603050405020304" pitchFamily="18" charset="0"/>
                <a:cs typeface="Times New Roman" panose="02020603050405020304" pitchFamily="18" charset="0"/>
              </a:rPr>
            </a:br>
            <a:r>
              <a:rPr lang="it-IT" sz="2700" b="1" dirty="0">
                <a:latin typeface="Times New Roman" panose="02020603050405020304" pitchFamily="18" charset="0"/>
                <a:cs typeface="Times New Roman" panose="02020603050405020304" pitchFamily="18" charset="0"/>
              </a:rPr>
              <a:t>Nuove Adesioni e Aziende che dal 2015 non hanno più beneficiato di contributi</a:t>
            </a:r>
          </a:p>
        </p:txBody>
      </p:sp>
      <p:sp>
        <p:nvSpPr>
          <p:cNvPr id="3" name="Segnaposto contenuto 2">
            <a:extLst>
              <a:ext uri="{FF2B5EF4-FFF2-40B4-BE49-F238E27FC236}">
                <a16:creationId xmlns:a16="http://schemas.microsoft.com/office/drawing/2014/main" id="{84C8DB57-3507-4B1E-8B93-6A3699038317}"/>
              </a:ext>
            </a:extLst>
          </p:cNvPr>
          <p:cNvSpPr>
            <a:spLocks noGrp="1"/>
          </p:cNvSpPr>
          <p:nvPr>
            <p:ph idx="1"/>
          </p:nvPr>
        </p:nvSpPr>
        <p:spPr>
          <a:xfrm>
            <a:off x="645952" y="1825625"/>
            <a:ext cx="10805020" cy="4351338"/>
          </a:xfrm>
        </p:spPr>
        <p:txBody>
          <a:bodyPr>
            <a:normAutofit/>
          </a:bodyPr>
          <a:lstStyle/>
          <a:p>
            <a:pPr marL="0" indent="0" algn="ctr">
              <a:buNone/>
            </a:pPr>
            <a:r>
              <a:rPr lang="it-IT" b="1" dirty="0">
                <a:latin typeface="Times New Roman" panose="02020603050405020304" pitchFamily="18" charset="0"/>
                <a:cs typeface="Times New Roman" panose="02020603050405020304" pitchFamily="18" charset="0"/>
              </a:rPr>
              <a:t> </a:t>
            </a:r>
            <a:r>
              <a:rPr lang="it-IT" sz="2100" b="1" u="sng" dirty="0">
                <a:latin typeface="Times New Roman" panose="02020603050405020304" pitchFamily="18" charset="0"/>
                <a:cs typeface="Times New Roman" panose="02020603050405020304" pitchFamily="18" charset="0"/>
              </a:rPr>
              <a:t>Condizioni di partenza</a:t>
            </a:r>
          </a:p>
          <a:p>
            <a:pPr marL="0" indent="0" algn="ctr">
              <a:buNone/>
            </a:pPr>
            <a:endParaRPr lang="it-IT" sz="1600" b="1" dirty="0">
              <a:latin typeface="Times New Roman" panose="02020603050405020304" pitchFamily="18" charset="0"/>
              <a:cs typeface="Times New Roman" panose="02020603050405020304" pitchFamily="18" charset="0"/>
            </a:endParaRPr>
          </a:p>
          <a:p>
            <a:pPr algn="ctr"/>
            <a:r>
              <a:rPr lang="it-IT" sz="2400" u="sng" dirty="0">
                <a:latin typeface="Times New Roman" panose="02020603050405020304" pitchFamily="18" charset="0"/>
                <a:cs typeface="Times New Roman" panose="02020603050405020304" pitchFamily="18" charset="0"/>
              </a:rPr>
              <a:t>Risorse</a:t>
            </a:r>
            <a:r>
              <a:rPr lang="it-IT" sz="2400" dirty="0">
                <a:latin typeface="Times New Roman" panose="02020603050405020304" pitchFamily="18" charset="0"/>
                <a:cs typeface="Times New Roman" panose="02020603050405020304" pitchFamily="18" charset="0"/>
              </a:rPr>
              <a:t>: </a:t>
            </a:r>
            <a:r>
              <a:rPr lang="it-IT" sz="2400" b="1" dirty="0">
                <a:latin typeface="Times New Roman" panose="02020603050405020304" pitchFamily="18" charset="0"/>
                <a:cs typeface="Times New Roman" panose="02020603050405020304" pitchFamily="18" charset="0"/>
              </a:rPr>
              <a:t>€ 1,5 mln al livello nazionale </a:t>
            </a:r>
          </a:p>
          <a:p>
            <a:pPr marL="457200" lvl="1" indent="0" algn="ctr">
              <a:buNone/>
            </a:pPr>
            <a:endParaRPr lang="it-IT" sz="2000" dirty="0">
              <a:latin typeface="Times New Roman" panose="02020603050405020304" pitchFamily="18" charset="0"/>
              <a:cs typeface="Times New Roman" panose="02020603050405020304" pitchFamily="18" charset="0"/>
            </a:endParaRPr>
          </a:p>
          <a:p>
            <a:pPr algn="ctr"/>
            <a:r>
              <a:rPr lang="it-IT" sz="2400" u="sng" dirty="0">
                <a:latin typeface="Times New Roman" panose="02020603050405020304" pitchFamily="18" charset="0"/>
                <a:cs typeface="Times New Roman" panose="02020603050405020304" pitchFamily="18" charset="0"/>
              </a:rPr>
              <a:t>Modalità di presentazione</a:t>
            </a:r>
            <a:r>
              <a:rPr lang="it-IT" sz="2400" dirty="0">
                <a:latin typeface="Times New Roman" panose="02020603050405020304" pitchFamily="18" charset="0"/>
                <a:cs typeface="Times New Roman" panose="02020603050405020304" pitchFamily="18" charset="0"/>
              </a:rPr>
              <a:t>: sportelli quindicinali</a:t>
            </a:r>
            <a:endParaRPr lang="it-IT" sz="2400" b="1" dirty="0">
              <a:latin typeface="Times New Roman" panose="02020603050405020304" pitchFamily="18" charset="0"/>
              <a:cs typeface="Times New Roman" panose="02020603050405020304" pitchFamily="18" charset="0"/>
            </a:endParaRPr>
          </a:p>
          <a:p>
            <a:pPr algn="ctr"/>
            <a:endParaRPr lang="it-IT" sz="2400" dirty="0">
              <a:latin typeface="Times New Roman" panose="02020603050405020304" pitchFamily="18" charset="0"/>
              <a:cs typeface="Times New Roman" panose="02020603050405020304" pitchFamily="18" charset="0"/>
            </a:endParaRPr>
          </a:p>
          <a:p>
            <a:pPr algn="ctr"/>
            <a:r>
              <a:rPr lang="it-IT" sz="2400" u="sng" dirty="0">
                <a:latin typeface="Times New Roman" panose="02020603050405020304" pitchFamily="18" charset="0"/>
                <a:cs typeface="Times New Roman" panose="02020603050405020304" pitchFamily="18" charset="0"/>
              </a:rPr>
              <a:t>Quando</a:t>
            </a:r>
            <a:r>
              <a:rPr lang="it-IT" sz="2400" dirty="0">
                <a:latin typeface="Times New Roman" panose="02020603050405020304" pitchFamily="18" charset="0"/>
                <a:cs typeface="Times New Roman" panose="02020603050405020304" pitchFamily="18" charset="0"/>
              </a:rPr>
              <a:t>: dal </a:t>
            </a:r>
            <a:r>
              <a:rPr lang="it-IT" sz="2400" b="1" dirty="0">
                <a:latin typeface="Times New Roman" panose="02020603050405020304" pitchFamily="18" charset="0"/>
                <a:cs typeface="Times New Roman" panose="02020603050405020304" pitchFamily="18" charset="0"/>
              </a:rPr>
              <a:t>1° luglio</a:t>
            </a:r>
            <a:r>
              <a:rPr lang="it-IT" sz="2400" dirty="0">
                <a:latin typeface="Times New Roman" panose="02020603050405020304" pitchFamily="18" charset="0"/>
                <a:cs typeface="Times New Roman" panose="02020603050405020304" pitchFamily="18" charset="0"/>
              </a:rPr>
              <a:t> </a:t>
            </a:r>
            <a:r>
              <a:rPr lang="it-IT" sz="2400" b="1" dirty="0">
                <a:latin typeface="Times New Roman" panose="02020603050405020304" pitchFamily="18" charset="0"/>
                <a:cs typeface="Times New Roman" panose="02020603050405020304" pitchFamily="18" charset="0"/>
              </a:rPr>
              <a:t>2026</a:t>
            </a:r>
            <a:r>
              <a:rPr lang="it-IT" sz="2400" dirty="0">
                <a:latin typeface="Times New Roman" panose="02020603050405020304" pitchFamily="18" charset="0"/>
                <a:cs typeface="Times New Roman" panose="02020603050405020304" pitchFamily="18" charset="0"/>
              </a:rPr>
              <a:t> fino ad esaurimento delle risorse </a:t>
            </a:r>
          </a:p>
          <a:p>
            <a:pPr algn="ctr"/>
            <a:endParaRPr lang="it-IT" sz="2400" b="1" dirty="0">
              <a:latin typeface="Times New Roman" panose="02020603050405020304" pitchFamily="18" charset="0"/>
              <a:cs typeface="Times New Roman" panose="02020603050405020304" pitchFamily="18" charset="0"/>
            </a:endParaRPr>
          </a:p>
          <a:p>
            <a:pPr algn="ctr"/>
            <a:r>
              <a:rPr lang="it-IT" sz="2400" u="sng" dirty="0">
                <a:latin typeface="Times New Roman" panose="02020603050405020304" pitchFamily="18" charset="0"/>
                <a:cs typeface="Times New Roman" panose="02020603050405020304" pitchFamily="18" charset="0"/>
              </a:rPr>
              <a:t>Obiettivi</a:t>
            </a:r>
            <a:r>
              <a:rPr lang="it-IT" sz="2400" dirty="0">
                <a:latin typeface="Times New Roman" panose="02020603050405020304" pitchFamily="18" charset="0"/>
                <a:cs typeface="Times New Roman" panose="02020603050405020304" pitchFamily="18" charset="0"/>
              </a:rPr>
              <a:t>: fare nuove adesioni e coinvolgere chi da tempo non fa formazione</a:t>
            </a:r>
          </a:p>
          <a:p>
            <a:pPr algn="ctr"/>
            <a:endParaRPr lang="it-IT" sz="2400" dirty="0">
              <a:latin typeface="Times New Roman" panose="02020603050405020304" pitchFamily="18" charset="0"/>
              <a:cs typeface="Times New Roman" panose="02020603050405020304" pitchFamily="18" charset="0"/>
            </a:endParaRPr>
          </a:p>
          <a:p>
            <a:pPr marL="0" indent="0" algn="ctr">
              <a:buNone/>
            </a:pPr>
            <a:endParaRPr lang="it-IT" sz="2400" b="1" dirty="0">
              <a:latin typeface="Times New Roman" panose="02020603050405020304" pitchFamily="18" charset="0"/>
              <a:cs typeface="Times New Roman" panose="02020603050405020304" pitchFamily="18" charset="0"/>
            </a:endParaRPr>
          </a:p>
          <a:p>
            <a:pPr marL="0" indent="0" algn="ctr">
              <a:buNone/>
            </a:pPr>
            <a:endParaRPr lang="it-IT" sz="2400" b="1" dirty="0">
              <a:latin typeface="Times New Roman" panose="02020603050405020304" pitchFamily="18" charset="0"/>
              <a:cs typeface="Times New Roman" panose="02020603050405020304" pitchFamily="18" charset="0"/>
            </a:endParaRPr>
          </a:p>
          <a:p>
            <a:pPr marL="0" indent="0" algn="ctr">
              <a:buNone/>
            </a:pPr>
            <a:endParaRPr lang="it-IT" b="1" dirty="0">
              <a:latin typeface="Times New Roman" panose="02020603050405020304" pitchFamily="18" charset="0"/>
              <a:cs typeface="Times New Roman" panose="02020603050405020304" pitchFamily="18" charset="0"/>
            </a:endParaRPr>
          </a:p>
        </p:txBody>
      </p:sp>
      <p:sp>
        <p:nvSpPr>
          <p:cNvPr id="5" name="Segnaposto numero diapositiva 4">
            <a:extLst>
              <a:ext uri="{FF2B5EF4-FFF2-40B4-BE49-F238E27FC236}">
                <a16:creationId xmlns:a16="http://schemas.microsoft.com/office/drawing/2014/main" id="{DF6C9ED1-608A-420A-915C-B8C527987344}"/>
              </a:ext>
            </a:extLst>
          </p:cNvPr>
          <p:cNvSpPr>
            <a:spLocks noGrp="1"/>
          </p:cNvSpPr>
          <p:nvPr>
            <p:ph type="sldNum" sz="quarter" idx="12"/>
          </p:nvPr>
        </p:nvSpPr>
        <p:spPr/>
        <p:txBody>
          <a:bodyPr/>
          <a:lstStyle/>
          <a:p>
            <a:fld id="{D8AE563E-7493-4196-89C0-594110B6003A}" type="slidenum">
              <a:rPr lang="it-IT" smtClean="0">
                <a:latin typeface="Times New Roman" panose="02020603050405020304" pitchFamily="18" charset="0"/>
                <a:cs typeface="Times New Roman" panose="02020603050405020304" pitchFamily="18" charset="0"/>
              </a:rPr>
              <a:t>11</a:t>
            </a:fld>
            <a:endParaRPr lang="it-IT" dirty="0">
              <a:latin typeface="Times New Roman" panose="02020603050405020304" pitchFamily="18" charset="0"/>
              <a:cs typeface="Times New Roman" panose="02020603050405020304" pitchFamily="18" charset="0"/>
            </a:endParaRPr>
          </a:p>
        </p:txBody>
      </p:sp>
      <p:pic>
        <p:nvPicPr>
          <p:cNvPr id="4" name="Immagine 3">
            <a:extLst>
              <a:ext uri="{FF2B5EF4-FFF2-40B4-BE49-F238E27FC236}">
                <a16:creationId xmlns:a16="http://schemas.microsoft.com/office/drawing/2014/main" id="{B4E27F61-05F7-442A-86C0-1D1A5C2AA5A8}"/>
              </a:ext>
            </a:extLst>
          </p:cNvPr>
          <p:cNvPicPr>
            <a:picLocks noChangeAspect="1"/>
          </p:cNvPicPr>
          <p:nvPr/>
        </p:nvPicPr>
        <p:blipFill>
          <a:blip r:embed="rId2"/>
          <a:stretch>
            <a:fillRect/>
          </a:stretch>
        </p:blipFill>
        <p:spPr>
          <a:xfrm>
            <a:off x="159856" y="230188"/>
            <a:ext cx="2298391" cy="390178"/>
          </a:xfrm>
          <a:prstGeom prst="rect">
            <a:avLst/>
          </a:prstGeom>
        </p:spPr>
      </p:pic>
      <p:sp>
        <p:nvSpPr>
          <p:cNvPr id="6" name="Segnaposto piè di pagina 5">
            <a:extLst>
              <a:ext uri="{FF2B5EF4-FFF2-40B4-BE49-F238E27FC236}">
                <a16:creationId xmlns:a16="http://schemas.microsoft.com/office/drawing/2014/main" id="{1C64838C-A92D-D9FD-F04F-DF6CF331A1D9}"/>
              </a:ext>
            </a:extLst>
          </p:cNvPr>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722430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BD8776-157F-4C53-991F-47959D3DD644}"/>
              </a:ext>
            </a:extLst>
          </p:cNvPr>
          <p:cNvSpPr>
            <a:spLocks noGrp="1"/>
          </p:cNvSpPr>
          <p:nvPr>
            <p:ph type="title"/>
          </p:nvPr>
        </p:nvSpPr>
        <p:spPr>
          <a:xfrm>
            <a:off x="293299" y="365125"/>
            <a:ext cx="11706044" cy="1325563"/>
          </a:xfrm>
        </p:spPr>
        <p:txBody>
          <a:bodyPr>
            <a:normAutofit fontScale="90000"/>
          </a:bodyPr>
          <a:lstStyle/>
          <a:p>
            <a:pPr algn="ctr"/>
            <a:r>
              <a:rPr lang="it-IT" sz="4000" b="1" dirty="0">
                <a:latin typeface="Times New Roman" panose="02020603050405020304" pitchFamily="18" charset="0"/>
                <a:cs typeface="Times New Roman" panose="02020603050405020304" pitchFamily="18" charset="0"/>
              </a:rPr>
              <a:t>Invito 1° - 2026: Linea 8 Jit</a:t>
            </a:r>
            <a:br>
              <a:rPr lang="it-IT" sz="3200" b="1" dirty="0">
                <a:latin typeface="Times New Roman" panose="02020603050405020304" pitchFamily="18" charset="0"/>
                <a:cs typeface="Times New Roman" panose="02020603050405020304" pitchFamily="18" charset="0"/>
              </a:rPr>
            </a:br>
            <a:r>
              <a:rPr lang="it-IT" sz="3000" b="1" dirty="0">
                <a:latin typeface="Times New Roman" panose="02020603050405020304" pitchFamily="18" charset="0"/>
                <a:cs typeface="Times New Roman" panose="02020603050405020304" pitchFamily="18" charset="0"/>
              </a:rPr>
              <a:t>Nuove Adesioni e Aziende che dal 2015 non hanno più beneficiato di contributi</a:t>
            </a:r>
          </a:p>
        </p:txBody>
      </p:sp>
      <p:sp>
        <p:nvSpPr>
          <p:cNvPr id="3" name="Segnaposto contenuto 2">
            <a:extLst>
              <a:ext uri="{FF2B5EF4-FFF2-40B4-BE49-F238E27FC236}">
                <a16:creationId xmlns:a16="http://schemas.microsoft.com/office/drawing/2014/main" id="{84C8DB57-3507-4B1E-8B93-6A3699038317}"/>
              </a:ext>
            </a:extLst>
          </p:cNvPr>
          <p:cNvSpPr>
            <a:spLocks noGrp="1"/>
          </p:cNvSpPr>
          <p:nvPr>
            <p:ph idx="1"/>
          </p:nvPr>
        </p:nvSpPr>
        <p:spPr>
          <a:xfrm>
            <a:off x="293298" y="1825624"/>
            <a:ext cx="11792309" cy="4667251"/>
          </a:xfrm>
        </p:spPr>
        <p:txBody>
          <a:bodyPr>
            <a:normAutofit fontScale="47500" lnSpcReduction="20000"/>
          </a:bodyPr>
          <a:lstStyle/>
          <a:p>
            <a:pPr marL="0" indent="0" algn="ctr">
              <a:buNone/>
            </a:pPr>
            <a:r>
              <a:rPr lang="it-IT" sz="5100" b="1" dirty="0">
                <a:latin typeface="Times New Roman" panose="02020603050405020304" pitchFamily="18" charset="0"/>
                <a:cs typeface="Times New Roman" panose="02020603050405020304" pitchFamily="18" charset="0"/>
              </a:rPr>
              <a:t> </a:t>
            </a:r>
            <a:r>
              <a:rPr lang="it-IT" sz="5100" b="1" u="sng" dirty="0">
                <a:latin typeface="Times New Roman" panose="02020603050405020304" pitchFamily="18" charset="0"/>
                <a:cs typeface="Times New Roman" panose="02020603050405020304" pitchFamily="18" charset="0"/>
              </a:rPr>
              <a:t>Beneficiari</a:t>
            </a:r>
            <a:endParaRPr lang="it-IT" sz="5100" b="1" i="1" u="sng" dirty="0">
              <a:latin typeface="Times New Roman" panose="02020603050405020304" pitchFamily="18" charset="0"/>
              <a:cs typeface="Times New Roman" panose="02020603050405020304" pitchFamily="18" charset="0"/>
            </a:endParaRPr>
          </a:p>
          <a:p>
            <a:pPr marL="0" indent="0" algn="ctr">
              <a:buNone/>
            </a:pPr>
            <a:endParaRPr lang="it-IT" b="1" i="1" u="sng" dirty="0">
              <a:latin typeface="Times New Roman" panose="02020603050405020304" pitchFamily="18" charset="0"/>
              <a:cs typeface="Times New Roman" panose="02020603050405020304" pitchFamily="18" charset="0"/>
            </a:endParaRPr>
          </a:p>
          <a:p>
            <a:pPr marL="0" indent="0" algn="ctr">
              <a:buNone/>
            </a:pPr>
            <a:endParaRPr lang="it-IT" b="1" i="1" u="sng" dirty="0">
              <a:latin typeface="Times New Roman" panose="02020603050405020304" pitchFamily="18" charset="0"/>
              <a:cs typeface="Times New Roman" panose="02020603050405020304" pitchFamily="18" charset="0"/>
            </a:endParaRPr>
          </a:p>
          <a:p>
            <a:pPr marL="0" indent="0" algn="ctr">
              <a:buNone/>
            </a:pPr>
            <a:r>
              <a:rPr lang="it-IT" sz="4200" b="1" u="sng" dirty="0">
                <a:latin typeface="Times New Roman" panose="02020603050405020304" pitchFamily="18" charset="0"/>
                <a:cs typeface="Times New Roman" panose="02020603050405020304" pitchFamily="18" charset="0"/>
              </a:rPr>
              <a:t>Tipologia A)</a:t>
            </a:r>
            <a:r>
              <a:rPr lang="it-IT" sz="4200" dirty="0">
                <a:latin typeface="Times New Roman" panose="02020603050405020304" pitchFamily="18" charset="0"/>
                <a:cs typeface="Times New Roman" panose="02020603050405020304" pitchFamily="18" charset="0"/>
              </a:rPr>
              <a:t>:</a:t>
            </a:r>
            <a:r>
              <a:rPr lang="it-IT" sz="3600" dirty="0">
                <a:latin typeface="Times New Roman" panose="02020603050405020304" pitchFamily="18" charset="0"/>
                <a:cs typeface="Times New Roman" panose="02020603050405020304" pitchFamily="18" charset="0"/>
              </a:rPr>
              <a:t> </a:t>
            </a:r>
            <a:r>
              <a:rPr lang="it-IT" sz="4200" dirty="0">
                <a:latin typeface="Times New Roman" panose="02020603050405020304" pitchFamily="18" charset="0"/>
                <a:cs typeface="Times New Roman" panose="02020603050405020304" pitchFamily="18" charset="0"/>
              </a:rPr>
              <a:t>sono le aziende di nuova adesione, che hanno aderito al Fondo dopo il 3 giugno 2026</a:t>
            </a:r>
          </a:p>
          <a:p>
            <a:pPr marL="0" indent="0" algn="ctr">
              <a:buNone/>
            </a:pPr>
            <a:r>
              <a:rPr lang="it-IT" sz="4200" dirty="0">
                <a:latin typeface="Times New Roman" panose="02020603050405020304" pitchFamily="18" charset="0"/>
                <a:cs typeface="Times New Roman" panose="02020603050405020304" pitchFamily="18" charset="0"/>
              </a:rPr>
              <a:t>Rientrano in tale tipologia:</a:t>
            </a:r>
          </a:p>
          <a:p>
            <a:pPr marL="0" indent="0" algn="ctr">
              <a:buNone/>
            </a:pPr>
            <a:endParaRPr lang="it-IT" sz="4200" dirty="0">
              <a:latin typeface="Times New Roman" panose="02020603050405020304" pitchFamily="18" charset="0"/>
              <a:cs typeface="Times New Roman" panose="02020603050405020304" pitchFamily="18" charset="0"/>
            </a:endParaRPr>
          </a:p>
          <a:p>
            <a:pPr marL="0" indent="0" algn="ctr">
              <a:buNone/>
            </a:pPr>
            <a:r>
              <a:rPr lang="it-IT" sz="4200" dirty="0">
                <a:latin typeface="Times New Roman" panose="02020603050405020304" pitchFamily="18" charset="0"/>
                <a:cs typeface="Times New Roman" panose="02020603050405020304" pitchFamily="18" charset="0"/>
              </a:rPr>
              <a:t>- sempre inoptate</a:t>
            </a:r>
          </a:p>
          <a:p>
            <a:pPr marL="0" indent="0" algn="ctr">
              <a:buNone/>
            </a:pPr>
            <a:r>
              <a:rPr lang="it-IT" sz="4200" dirty="0">
                <a:latin typeface="Times New Roman" panose="02020603050405020304" pitchFamily="18" charset="0"/>
                <a:cs typeface="Times New Roman" panose="02020603050405020304" pitchFamily="18" charset="0"/>
              </a:rPr>
              <a:t>- Aziende provenienti da altro Fondo o di ritorno ma </a:t>
            </a:r>
            <a:r>
              <a:rPr lang="it-IT" sz="4200" u="sng" dirty="0">
                <a:latin typeface="Times New Roman" panose="02020603050405020304" pitchFamily="18" charset="0"/>
                <a:cs typeface="Times New Roman" panose="02020603050405020304" pitchFamily="18" charset="0"/>
              </a:rPr>
              <a:t>che non hanno mai beneficiato di contributi del Fondo</a:t>
            </a:r>
          </a:p>
          <a:p>
            <a:pPr marL="0" indent="0" algn="ctr">
              <a:buNone/>
            </a:pPr>
            <a:endParaRPr lang="it-IT" sz="3600" u="sng" dirty="0">
              <a:latin typeface="Times New Roman" panose="02020603050405020304" pitchFamily="18" charset="0"/>
              <a:cs typeface="Times New Roman" panose="02020603050405020304" pitchFamily="18" charset="0"/>
            </a:endParaRPr>
          </a:p>
          <a:p>
            <a:pPr marL="0" indent="0" algn="ctr">
              <a:buNone/>
            </a:pPr>
            <a:endParaRPr lang="it-IT" sz="3600" u="sng" dirty="0">
              <a:latin typeface="Times New Roman" panose="02020603050405020304" pitchFamily="18" charset="0"/>
              <a:cs typeface="Times New Roman" panose="02020603050405020304" pitchFamily="18" charset="0"/>
            </a:endParaRPr>
          </a:p>
          <a:p>
            <a:pPr marL="0" indent="0" algn="ctr">
              <a:lnSpc>
                <a:spcPct val="120000"/>
              </a:lnSpc>
              <a:buNone/>
            </a:pPr>
            <a:r>
              <a:rPr lang="it-IT" sz="4200" b="1" u="sng" dirty="0">
                <a:latin typeface="Times New Roman" panose="02020603050405020304" pitchFamily="18" charset="0"/>
                <a:cs typeface="Times New Roman" panose="02020603050405020304" pitchFamily="18" charset="0"/>
              </a:rPr>
              <a:t>Tipologia B)</a:t>
            </a:r>
            <a:r>
              <a:rPr lang="it-IT" sz="4200" dirty="0">
                <a:latin typeface="Times New Roman" panose="02020603050405020304" pitchFamily="18" charset="0"/>
                <a:cs typeface="Times New Roman" panose="02020603050405020304" pitchFamily="18" charset="0"/>
              </a:rPr>
              <a:t>: sono le aziende già aderenti all’11 maggio 2026, </a:t>
            </a:r>
            <a:r>
              <a:rPr lang="it-IT" sz="4200" u="sng" dirty="0">
                <a:latin typeface="Times New Roman" panose="02020603050405020304" pitchFamily="18" charset="0"/>
                <a:cs typeface="Times New Roman" panose="02020603050405020304" pitchFamily="18" charset="0"/>
              </a:rPr>
              <a:t>che non hanno mai revocato e più beneficiato di contributi dal 2015</a:t>
            </a:r>
          </a:p>
          <a:p>
            <a:pPr marL="0" indent="0" algn="ctr">
              <a:lnSpc>
                <a:spcPct val="150000"/>
              </a:lnSpc>
              <a:buNone/>
            </a:pPr>
            <a:r>
              <a:rPr lang="it-IT" sz="3800" b="1" dirty="0">
                <a:latin typeface="Times New Roman" panose="02020603050405020304" pitchFamily="18" charset="0"/>
                <a:cs typeface="Times New Roman" panose="02020603050405020304" pitchFamily="18" charset="0"/>
              </a:rPr>
              <a:t>Nel presente Invito 1°- 2026 non saranno considerate imprese di nuova adesione le aziende che partecipano al Jit</a:t>
            </a:r>
            <a:endParaRPr lang="it-IT" sz="3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Segnaposto numero diapositiva 4">
            <a:extLst>
              <a:ext uri="{FF2B5EF4-FFF2-40B4-BE49-F238E27FC236}">
                <a16:creationId xmlns:a16="http://schemas.microsoft.com/office/drawing/2014/main" id="{DF6C9ED1-608A-420A-915C-B8C527987344}"/>
              </a:ext>
            </a:extLst>
          </p:cNvPr>
          <p:cNvSpPr>
            <a:spLocks noGrp="1"/>
          </p:cNvSpPr>
          <p:nvPr>
            <p:ph type="sldNum" sz="quarter" idx="12"/>
          </p:nvPr>
        </p:nvSpPr>
        <p:spPr/>
        <p:txBody>
          <a:bodyPr/>
          <a:lstStyle/>
          <a:p>
            <a:fld id="{D8AE563E-7493-4196-89C0-594110B6003A}" type="slidenum">
              <a:rPr lang="it-IT" smtClean="0">
                <a:latin typeface="Times New Roman" panose="02020603050405020304" pitchFamily="18" charset="0"/>
                <a:cs typeface="Times New Roman" panose="02020603050405020304" pitchFamily="18" charset="0"/>
              </a:rPr>
              <a:t>12</a:t>
            </a:fld>
            <a:endParaRPr lang="it-IT" dirty="0">
              <a:latin typeface="Times New Roman" panose="02020603050405020304" pitchFamily="18" charset="0"/>
              <a:cs typeface="Times New Roman" panose="02020603050405020304" pitchFamily="18" charset="0"/>
            </a:endParaRPr>
          </a:p>
        </p:txBody>
      </p:sp>
      <p:pic>
        <p:nvPicPr>
          <p:cNvPr id="4" name="Immagine 3">
            <a:extLst>
              <a:ext uri="{FF2B5EF4-FFF2-40B4-BE49-F238E27FC236}">
                <a16:creationId xmlns:a16="http://schemas.microsoft.com/office/drawing/2014/main" id="{B4E27F61-05F7-442A-86C0-1D1A5C2AA5A8}"/>
              </a:ext>
            </a:extLst>
          </p:cNvPr>
          <p:cNvPicPr>
            <a:picLocks noChangeAspect="1"/>
          </p:cNvPicPr>
          <p:nvPr/>
        </p:nvPicPr>
        <p:blipFill>
          <a:blip r:embed="rId2"/>
          <a:stretch>
            <a:fillRect/>
          </a:stretch>
        </p:blipFill>
        <p:spPr>
          <a:xfrm>
            <a:off x="90845" y="170035"/>
            <a:ext cx="2298391" cy="390178"/>
          </a:xfrm>
          <a:prstGeom prst="rect">
            <a:avLst/>
          </a:prstGeom>
        </p:spPr>
      </p:pic>
      <p:sp>
        <p:nvSpPr>
          <p:cNvPr id="6" name="Segnaposto piè di pagina 5">
            <a:extLst>
              <a:ext uri="{FF2B5EF4-FFF2-40B4-BE49-F238E27FC236}">
                <a16:creationId xmlns:a16="http://schemas.microsoft.com/office/drawing/2014/main" id="{3AD0A212-2385-70D2-F263-D6FF4B2DB3F4}"/>
              </a:ext>
            </a:extLst>
          </p:cNvPr>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2531752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BD8776-157F-4C53-991F-47959D3DD644}"/>
              </a:ext>
            </a:extLst>
          </p:cNvPr>
          <p:cNvSpPr>
            <a:spLocks noGrp="1"/>
          </p:cNvSpPr>
          <p:nvPr>
            <p:ph type="title"/>
          </p:nvPr>
        </p:nvSpPr>
        <p:spPr>
          <a:xfrm>
            <a:off x="172529" y="560213"/>
            <a:ext cx="11907960" cy="1265410"/>
          </a:xfrm>
        </p:spPr>
        <p:txBody>
          <a:bodyPr>
            <a:normAutofit/>
          </a:bodyPr>
          <a:lstStyle/>
          <a:p>
            <a:pPr algn="ctr"/>
            <a:r>
              <a:rPr kumimoji="0" lang="it-IT" sz="28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Invito 1° - 2026:</a:t>
            </a:r>
            <a:r>
              <a:rPr lang="it-IT" sz="2800" b="1" dirty="0">
                <a:latin typeface="Times New Roman" panose="02020603050405020304" pitchFamily="18" charset="0"/>
                <a:cs typeface="Times New Roman" panose="02020603050405020304" pitchFamily="18" charset="0"/>
              </a:rPr>
              <a:t> Linea 8 Jit</a:t>
            </a:r>
            <a:br>
              <a:rPr kumimoji="0" lang="it-IT" sz="25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r>
              <a:rPr lang="it-IT" sz="2300" b="1" dirty="0">
                <a:latin typeface="Times New Roman" panose="02020603050405020304" pitchFamily="18" charset="0"/>
                <a:cs typeface="Times New Roman" panose="02020603050405020304" pitchFamily="18" charset="0"/>
              </a:rPr>
              <a:t>Nuove Adesioni e Aziende che dal 2015 non hanno più beneficiato di contributi</a:t>
            </a:r>
          </a:p>
        </p:txBody>
      </p:sp>
      <p:sp>
        <p:nvSpPr>
          <p:cNvPr id="3" name="Segnaposto contenuto 2">
            <a:extLst>
              <a:ext uri="{FF2B5EF4-FFF2-40B4-BE49-F238E27FC236}">
                <a16:creationId xmlns:a16="http://schemas.microsoft.com/office/drawing/2014/main" id="{84C8DB57-3507-4B1E-8B93-6A3699038317}"/>
              </a:ext>
            </a:extLst>
          </p:cNvPr>
          <p:cNvSpPr>
            <a:spLocks noGrp="1"/>
          </p:cNvSpPr>
          <p:nvPr>
            <p:ph idx="1"/>
          </p:nvPr>
        </p:nvSpPr>
        <p:spPr>
          <a:xfrm>
            <a:off x="362309" y="1825624"/>
            <a:ext cx="11395495" cy="4530725"/>
          </a:xfrm>
        </p:spPr>
        <p:txBody>
          <a:bodyPr>
            <a:normAutofit/>
          </a:bodyPr>
          <a:lstStyle/>
          <a:p>
            <a:pPr marL="0" indent="0" algn="ctr">
              <a:buNone/>
            </a:pPr>
            <a:r>
              <a:rPr lang="it-IT" sz="2400" b="1" u="sng" dirty="0">
                <a:latin typeface="Times New Roman" panose="02020603050405020304" pitchFamily="18" charset="0"/>
                <a:cs typeface="Times New Roman" panose="02020603050405020304" pitchFamily="18" charset="0"/>
              </a:rPr>
              <a:t>Ammissibilità: cosa prevede 1</a:t>
            </a:r>
          </a:p>
          <a:p>
            <a:pPr marL="0" indent="0" algn="ctr">
              <a:buNone/>
            </a:pPr>
            <a:endParaRPr lang="it-IT" sz="2400" b="1" u="sng" dirty="0">
              <a:latin typeface="Times New Roman" panose="02020603050405020304" pitchFamily="18" charset="0"/>
              <a:cs typeface="Times New Roman" panose="02020603050405020304" pitchFamily="18" charset="0"/>
            </a:endParaRPr>
          </a:p>
          <a:p>
            <a:pPr marL="0" indent="0" algn="ctr">
              <a:buNone/>
            </a:pPr>
            <a:r>
              <a:rPr lang="it-IT" sz="2000" b="1" dirty="0">
                <a:latin typeface="Times New Roman" panose="02020603050405020304" pitchFamily="18" charset="0"/>
                <a:cs typeface="Times New Roman" panose="02020603050405020304" pitchFamily="18" charset="0"/>
              </a:rPr>
              <a:t>Tipologia A)</a:t>
            </a:r>
            <a:r>
              <a:rPr lang="it-IT" sz="2000" dirty="0">
                <a:latin typeface="Times New Roman" panose="02020603050405020304" pitchFamily="18" charset="0"/>
                <a:cs typeface="Times New Roman" panose="02020603050405020304" pitchFamily="18" charset="0"/>
              </a:rPr>
              <a:t>: sono le aziende di nuova adesione, che hanno aderito dopo il 3 giugno 2026</a:t>
            </a:r>
          </a:p>
          <a:p>
            <a:pPr marL="457200" indent="-457200" algn="ctr">
              <a:buAutoNum type="arabicPeriod"/>
            </a:pPr>
            <a:r>
              <a:rPr lang="it-IT" sz="2000" b="1" u="sng" dirty="0">
                <a:latin typeface="Times New Roman" panose="02020603050405020304" pitchFamily="18" charset="0"/>
                <a:cs typeface="Times New Roman" panose="02020603050405020304" pitchFamily="18" charset="0"/>
              </a:rPr>
              <a:t>sempre inoptate</a:t>
            </a:r>
            <a:r>
              <a:rPr lang="it-IT" sz="2000" b="1" dirty="0">
                <a:latin typeface="Times New Roman" panose="02020603050405020304" pitchFamily="18" charset="0"/>
                <a:cs typeface="Times New Roman" panose="02020603050405020304" pitchFamily="18" charset="0"/>
              </a:rPr>
              <a:t>:  </a:t>
            </a:r>
          </a:p>
          <a:p>
            <a:pPr algn="ctr"/>
            <a:r>
              <a:rPr lang="it-IT" sz="2000" dirty="0">
                <a:latin typeface="Times New Roman" panose="02020603050405020304" pitchFamily="18" charset="0"/>
                <a:cs typeface="Times New Roman" panose="02020603050405020304" pitchFamily="18" charset="0"/>
              </a:rPr>
              <a:t>Cassetto non valorizzato con FART</a:t>
            </a:r>
          </a:p>
          <a:p>
            <a:pPr algn="ctr"/>
            <a:r>
              <a:rPr lang="it-IT" sz="2000" dirty="0">
                <a:latin typeface="Times New Roman" panose="02020603050405020304" pitchFamily="18" charset="0"/>
                <a:cs typeface="Times New Roman" panose="02020603050405020304" pitchFamily="18" charset="0"/>
              </a:rPr>
              <a:t>Uniemens con codice FART</a:t>
            </a:r>
          </a:p>
          <a:p>
            <a:pPr algn="ctr"/>
            <a:r>
              <a:rPr lang="it-IT" sz="2000" dirty="0">
                <a:latin typeface="Times New Roman" panose="02020603050405020304" pitchFamily="18" charset="0"/>
                <a:cs typeface="Times New Roman" panose="02020603050405020304" pitchFamily="18" charset="0"/>
              </a:rPr>
              <a:t>PEC di notifica dell’adesione dal Legale Rappresentante + C.I.</a:t>
            </a:r>
          </a:p>
          <a:p>
            <a:pPr marL="0" indent="0" algn="ctr">
              <a:buNone/>
            </a:pPr>
            <a:endParaRPr lang="it-IT" sz="2000" dirty="0">
              <a:latin typeface="Times New Roman" panose="02020603050405020304" pitchFamily="18" charset="0"/>
              <a:cs typeface="Times New Roman" panose="02020603050405020304" pitchFamily="18" charset="0"/>
            </a:endParaRPr>
          </a:p>
          <a:p>
            <a:pPr marL="0" indent="0" algn="ctr">
              <a:buNone/>
            </a:pPr>
            <a:r>
              <a:rPr lang="it-IT" sz="2000" b="1" dirty="0">
                <a:latin typeface="Times New Roman" panose="02020603050405020304" pitchFamily="18" charset="0"/>
                <a:cs typeface="Times New Roman" panose="02020603050405020304" pitchFamily="18" charset="0"/>
              </a:rPr>
              <a:t>2. </a:t>
            </a:r>
            <a:r>
              <a:rPr lang="it-IT" sz="2000" b="1" u="sng" dirty="0">
                <a:latin typeface="Times New Roman" panose="02020603050405020304" pitchFamily="18" charset="0"/>
                <a:cs typeface="Times New Roman" panose="02020603050405020304" pitchFamily="18" charset="0"/>
              </a:rPr>
              <a:t>per tutte le altre aziende della tipologia A:</a:t>
            </a:r>
          </a:p>
          <a:p>
            <a:pPr algn="ctr"/>
            <a:r>
              <a:rPr lang="it-IT" sz="2000" dirty="0">
                <a:latin typeface="Times New Roman" panose="02020603050405020304" pitchFamily="18" charset="0"/>
                <a:cs typeface="Times New Roman" panose="02020603050405020304" pitchFamily="18" charset="0"/>
              </a:rPr>
              <a:t>cassetto per la verifica della permanenza dei 12 mesi se provenienti da altro Fondo</a:t>
            </a:r>
          </a:p>
          <a:p>
            <a:pPr algn="ctr"/>
            <a:r>
              <a:rPr lang="it-IT" sz="2000" dirty="0">
                <a:latin typeface="Times New Roman" panose="02020603050405020304" pitchFamily="18" charset="0"/>
                <a:cs typeface="Times New Roman" panose="02020603050405020304" pitchFamily="18" charset="0"/>
              </a:rPr>
              <a:t> PEC di notifica dell’adesione dal Legale Rappresentante + C.I.</a:t>
            </a:r>
          </a:p>
          <a:p>
            <a:pPr marL="0" indent="0" algn="ctr">
              <a:buNone/>
            </a:pPr>
            <a:endParaRPr lang="it-IT" b="1" dirty="0">
              <a:latin typeface="Times New Roman" panose="02020603050405020304" pitchFamily="18" charset="0"/>
              <a:cs typeface="Times New Roman" panose="02020603050405020304" pitchFamily="18" charset="0"/>
            </a:endParaRPr>
          </a:p>
        </p:txBody>
      </p:sp>
      <p:sp>
        <p:nvSpPr>
          <p:cNvPr id="5" name="Segnaposto numero diapositiva 4">
            <a:extLst>
              <a:ext uri="{FF2B5EF4-FFF2-40B4-BE49-F238E27FC236}">
                <a16:creationId xmlns:a16="http://schemas.microsoft.com/office/drawing/2014/main" id="{DF6C9ED1-608A-420A-915C-B8C527987344}"/>
              </a:ext>
            </a:extLst>
          </p:cNvPr>
          <p:cNvSpPr>
            <a:spLocks noGrp="1"/>
          </p:cNvSpPr>
          <p:nvPr>
            <p:ph type="sldNum" sz="quarter" idx="12"/>
          </p:nvPr>
        </p:nvSpPr>
        <p:spPr/>
        <p:txBody>
          <a:bodyPr/>
          <a:lstStyle/>
          <a:p>
            <a:fld id="{D8AE563E-7493-4196-89C0-594110B6003A}" type="slidenum">
              <a:rPr lang="it-IT" smtClean="0">
                <a:latin typeface="Times New Roman" panose="02020603050405020304" pitchFamily="18" charset="0"/>
                <a:cs typeface="Times New Roman" panose="02020603050405020304" pitchFamily="18" charset="0"/>
              </a:rPr>
              <a:t>13</a:t>
            </a:fld>
            <a:endParaRPr lang="it-IT" dirty="0">
              <a:latin typeface="Times New Roman" panose="02020603050405020304" pitchFamily="18" charset="0"/>
              <a:cs typeface="Times New Roman" panose="02020603050405020304" pitchFamily="18" charset="0"/>
            </a:endParaRPr>
          </a:p>
        </p:txBody>
      </p:sp>
      <p:pic>
        <p:nvPicPr>
          <p:cNvPr id="4" name="Immagine 3">
            <a:extLst>
              <a:ext uri="{FF2B5EF4-FFF2-40B4-BE49-F238E27FC236}">
                <a16:creationId xmlns:a16="http://schemas.microsoft.com/office/drawing/2014/main" id="{B4E27F61-05F7-442A-86C0-1D1A5C2AA5A8}"/>
              </a:ext>
            </a:extLst>
          </p:cNvPr>
          <p:cNvPicPr>
            <a:picLocks noChangeAspect="1"/>
          </p:cNvPicPr>
          <p:nvPr/>
        </p:nvPicPr>
        <p:blipFill>
          <a:blip r:embed="rId2"/>
          <a:stretch>
            <a:fillRect/>
          </a:stretch>
        </p:blipFill>
        <p:spPr>
          <a:xfrm>
            <a:off x="111512" y="170035"/>
            <a:ext cx="2298391" cy="390178"/>
          </a:xfrm>
          <a:prstGeom prst="rect">
            <a:avLst/>
          </a:prstGeom>
        </p:spPr>
      </p:pic>
      <p:sp>
        <p:nvSpPr>
          <p:cNvPr id="6" name="Segnaposto piè di pagina 5">
            <a:extLst>
              <a:ext uri="{FF2B5EF4-FFF2-40B4-BE49-F238E27FC236}">
                <a16:creationId xmlns:a16="http://schemas.microsoft.com/office/drawing/2014/main" id="{3EF55278-3EFD-4591-B38C-3212F66D8733}"/>
              </a:ext>
            </a:extLst>
          </p:cNvPr>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716256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212BD-90C2-0BE3-3058-5BCBD186D412}"/>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21284FE8-B917-E1A9-FEEB-24606B2A8E42}"/>
              </a:ext>
            </a:extLst>
          </p:cNvPr>
          <p:cNvSpPr>
            <a:spLocks noGrp="1"/>
          </p:cNvSpPr>
          <p:nvPr>
            <p:ph type="title"/>
          </p:nvPr>
        </p:nvSpPr>
        <p:spPr>
          <a:xfrm>
            <a:off x="172529" y="560213"/>
            <a:ext cx="11907960" cy="1265410"/>
          </a:xfrm>
        </p:spPr>
        <p:txBody>
          <a:bodyPr>
            <a:normAutofit/>
          </a:bodyPr>
          <a:lstStyle/>
          <a:p>
            <a:pPr algn="ctr"/>
            <a:r>
              <a:rPr kumimoji="0" lang="it-IT" sz="28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Invito 1° - 2026: </a:t>
            </a:r>
            <a:r>
              <a:rPr lang="it-IT" sz="2800" b="1" dirty="0">
                <a:latin typeface="Times New Roman" panose="02020603050405020304" pitchFamily="18" charset="0"/>
                <a:cs typeface="Times New Roman" panose="02020603050405020304" pitchFamily="18" charset="0"/>
              </a:rPr>
              <a:t>Linea 8 Jit</a:t>
            </a:r>
            <a:br>
              <a:rPr kumimoji="0" lang="it-IT" sz="25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r>
              <a:rPr lang="it-IT" sz="2300" b="1" dirty="0">
                <a:latin typeface="Times New Roman" panose="02020603050405020304" pitchFamily="18" charset="0"/>
                <a:cs typeface="Times New Roman" panose="02020603050405020304" pitchFamily="18" charset="0"/>
              </a:rPr>
              <a:t>Nuove Adesioni e Aziende che dal 2015 non hanno più beneficiato di contributi</a:t>
            </a:r>
          </a:p>
        </p:txBody>
      </p:sp>
      <p:sp>
        <p:nvSpPr>
          <p:cNvPr id="3" name="Segnaposto contenuto 2">
            <a:extLst>
              <a:ext uri="{FF2B5EF4-FFF2-40B4-BE49-F238E27FC236}">
                <a16:creationId xmlns:a16="http://schemas.microsoft.com/office/drawing/2014/main" id="{844AFE52-C930-C2ED-A595-EA5F20A6B5B4}"/>
              </a:ext>
            </a:extLst>
          </p:cNvPr>
          <p:cNvSpPr>
            <a:spLocks noGrp="1"/>
          </p:cNvSpPr>
          <p:nvPr>
            <p:ph idx="1"/>
          </p:nvPr>
        </p:nvSpPr>
        <p:spPr>
          <a:xfrm>
            <a:off x="362309" y="1825624"/>
            <a:ext cx="11395495" cy="4530725"/>
          </a:xfrm>
        </p:spPr>
        <p:txBody>
          <a:bodyPr>
            <a:normAutofit/>
          </a:bodyPr>
          <a:lstStyle/>
          <a:p>
            <a:pPr marL="0" indent="0" algn="ctr">
              <a:buNone/>
            </a:pPr>
            <a:r>
              <a:rPr lang="it-IT" sz="2400" b="1" u="sng" dirty="0">
                <a:latin typeface="Times New Roman" panose="02020603050405020304" pitchFamily="18" charset="0"/>
                <a:cs typeface="Times New Roman" panose="02020603050405020304" pitchFamily="18" charset="0"/>
              </a:rPr>
              <a:t>Ammissibilità: cosa prevede 2</a:t>
            </a:r>
          </a:p>
          <a:p>
            <a:pPr marL="0" indent="0" algn="ctr">
              <a:buNone/>
            </a:pPr>
            <a:endParaRPr lang="it-IT" sz="2400" b="1" dirty="0">
              <a:latin typeface="Times New Roman" panose="02020603050405020304" pitchFamily="18" charset="0"/>
              <a:cs typeface="Times New Roman" panose="02020603050405020304" pitchFamily="18" charset="0"/>
            </a:endParaRPr>
          </a:p>
          <a:p>
            <a:pPr marL="0" indent="0" algn="ctr">
              <a:buNone/>
            </a:pPr>
            <a:r>
              <a:rPr lang="it-IT" sz="2000" b="1" dirty="0">
                <a:latin typeface="Times New Roman" panose="02020603050405020304" pitchFamily="18" charset="0"/>
                <a:cs typeface="Times New Roman" panose="02020603050405020304" pitchFamily="18" charset="0"/>
              </a:rPr>
              <a:t>Tipologia B)</a:t>
            </a:r>
            <a:r>
              <a:rPr lang="it-IT" sz="2000" dirty="0">
                <a:latin typeface="Times New Roman" panose="02020603050405020304" pitchFamily="18" charset="0"/>
                <a:cs typeface="Times New Roman" panose="02020603050405020304" pitchFamily="18" charset="0"/>
              </a:rPr>
              <a:t>: sono le aziende già aderenti all’11 maggio 2026 </a:t>
            </a:r>
            <a:r>
              <a:rPr lang="it-IT" sz="2000" u="sng" dirty="0">
                <a:latin typeface="Times New Roman" panose="02020603050405020304" pitchFamily="18" charset="0"/>
                <a:cs typeface="Times New Roman" panose="02020603050405020304" pitchFamily="18" charset="0"/>
              </a:rPr>
              <a:t>che non hanno mai revocato e più beneficiato di contributi dal 2015</a:t>
            </a:r>
          </a:p>
          <a:p>
            <a:pPr algn="ctr"/>
            <a:r>
              <a:rPr lang="it-IT" sz="2000" dirty="0">
                <a:latin typeface="Times New Roman" panose="02020603050405020304" pitchFamily="18" charset="0"/>
                <a:cs typeface="Times New Roman" panose="02020603050405020304" pitchFamily="18" charset="0"/>
              </a:rPr>
              <a:t>Cassetto previdenziale aggiornato alla data più vicina alla presentazione del progetto per la verifica che non abbia mai revocato</a:t>
            </a:r>
          </a:p>
          <a:p>
            <a:pPr marL="0" indent="0" algn="ctr">
              <a:buNone/>
            </a:pPr>
            <a:endParaRPr lang="it-IT" sz="2000" dirty="0">
              <a:latin typeface="Times New Roman" panose="02020603050405020304" pitchFamily="18" charset="0"/>
              <a:cs typeface="Times New Roman" panose="02020603050405020304" pitchFamily="18" charset="0"/>
            </a:endParaRPr>
          </a:p>
          <a:p>
            <a:pPr marL="0" indent="0" algn="ctr">
              <a:buNone/>
            </a:pPr>
            <a:r>
              <a:rPr lang="it-IT" sz="2000" b="1" dirty="0">
                <a:latin typeface="Times New Roman" panose="02020603050405020304" pitchFamily="18" charset="0"/>
                <a:cs typeface="Times New Roman" panose="02020603050405020304" pitchFamily="18" charset="0"/>
              </a:rPr>
              <a:t>Inoltre per tutte le tipologie di beneficiari bisogna allegare:</a:t>
            </a:r>
          </a:p>
          <a:p>
            <a:pPr algn="ctr">
              <a:buFontTx/>
              <a:buChar char="-"/>
            </a:pPr>
            <a:r>
              <a:rPr lang="it-IT" sz="2000" dirty="0">
                <a:latin typeface="Times New Roman" panose="02020603050405020304" pitchFamily="18" charset="0"/>
                <a:cs typeface="Times New Roman" panose="02020603050405020304" pitchFamily="18" charset="0"/>
              </a:rPr>
              <a:t>dichiarazione di interesse, se possibile firmata digitalmente (FEA)</a:t>
            </a:r>
          </a:p>
          <a:p>
            <a:pPr algn="ctr">
              <a:buFontTx/>
              <a:buChar char="-"/>
            </a:pPr>
            <a:r>
              <a:rPr lang="it-IT" sz="2000" dirty="0">
                <a:latin typeface="Times New Roman" panose="02020603050405020304" pitchFamily="18" charset="0"/>
                <a:cs typeface="Times New Roman" panose="02020603050405020304" pitchFamily="18" charset="0"/>
              </a:rPr>
              <a:t>comunicazione all’articolazione firmata dall’azienda</a:t>
            </a:r>
          </a:p>
          <a:p>
            <a:pPr algn="ctr">
              <a:buFontTx/>
              <a:buChar char="-"/>
            </a:pPr>
            <a:r>
              <a:rPr lang="it-IT" sz="2000" dirty="0">
                <a:latin typeface="Times New Roman" panose="02020603050405020304" pitchFamily="18" charset="0"/>
                <a:cs typeface="Times New Roman" panose="02020603050405020304" pitchFamily="18" charset="0"/>
              </a:rPr>
              <a:t>copia scannerizzata o screenshot dell’invio della comunicazione alle articolazioni</a:t>
            </a:r>
          </a:p>
          <a:p>
            <a:pPr marL="0" indent="0" algn="ctr">
              <a:buNone/>
            </a:pPr>
            <a:endParaRPr lang="it-IT" b="1" dirty="0">
              <a:latin typeface="Times New Roman" panose="02020603050405020304" pitchFamily="18" charset="0"/>
              <a:cs typeface="Times New Roman" panose="02020603050405020304" pitchFamily="18" charset="0"/>
            </a:endParaRPr>
          </a:p>
        </p:txBody>
      </p:sp>
      <p:sp>
        <p:nvSpPr>
          <p:cNvPr id="5" name="Segnaposto numero diapositiva 4">
            <a:extLst>
              <a:ext uri="{FF2B5EF4-FFF2-40B4-BE49-F238E27FC236}">
                <a16:creationId xmlns:a16="http://schemas.microsoft.com/office/drawing/2014/main" id="{434C0151-EDEA-745C-BE6C-6959F52F6AEE}"/>
              </a:ext>
            </a:extLst>
          </p:cNvPr>
          <p:cNvSpPr>
            <a:spLocks noGrp="1"/>
          </p:cNvSpPr>
          <p:nvPr>
            <p:ph type="sldNum" sz="quarter" idx="12"/>
          </p:nvPr>
        </p:nvSpPr>
        <p:spPr/>
        <p:txBody>
          <a:bodyPr/>
          <a:lstStyle/>
          <a:p>
            <a:fld id="{D8AE563E-7493-4196-89C0-594110B6003A}" type="slidenum">
              <a:rPr lang="it-IT" smtClean="0">
                <a:latin typeface="Times New Roman" panose="02020603050405020304" pitchFamily="18" charset="0"/>
                <a:cs typeface="Times New Roman" panose="02020603050405020304" pitchFamily="18" charset="0"/>
              </a:rPr>
              <a:t>14</a:t>
            </a:fld>
            <a:endParaRPr lang="it-IT" dirty="0">
              <a:latin typeface="Times New Roman" panose="02020603050405020304" pitchFamily="18" charset="0"/>
              <a:cs typeface="Times New Roman" panose="02020603050405020304" pitchFamily="18" charset="0"/>
            </a:endParaRPr>
          </a:p>
        </p:txBody>
      </p:sp>
      <p:pic>
        <p:nvPicPr>
          <p:cNvPr id="4" name="Immagine 3">
            <a:extLst>
              <a:ext uri="{FF2B5EF4-FFF2-40B4-BE49-F238E27FC236}">
                <a16:creationId xmlns:a16="http://schemas.microsoft.com/office/drawing/2014/main" id="{50FE584B-35D4-0142-E170-C61437F41745}"/>
              </a:ext>
            </a:extLst>
          </p:cNvPr>
          <p:cNvPicPr>
            <a:picLocks noChangeAspect="1"/>
          </p:cNvPicPr>
          <p:nvPr/>
        </p:nvPicPr>
        <p:blipFill>
          <a:blip r:embed="rId2"/>
          <a:stretch>
            <a:fillRect/>
          </a:stretch>
        </p:blipFill>
        <p:spPr>
          <a:xfrm>
            <a:off x="111512" y="170035"/>
            <a:ext cx="2298391" cy="390178"/>
          </a:xfrm>
          <a:prstGeom prst="rect">
            <a:avLst/>
          </a:prstGeom>
        </p:spPr>
      </p:pic>
      <p:sp>
        <p:nvSpPr>
          <p:cNvPr id="6" name="Segnaposto piè di pagina 5">
            <a:extLst>
              <a:ext uri="{FF2B5EF4-FFF2-40B4-BE49-F238E27FC236}">
                <a16:creationId xmlns:a16="http://schemas.microsoft.com/office/drawing/2014/main" id="{E8133F62-4103-7D0D-4A5F-A8FCCC125975}"/>
              </a:ext>
            </a:extLst>
          </p:cNvPr>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2163240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BD8776-157F-4C53-991F-47959D3DD644}"/>
              </a:ext>
            </a:extLst>
          </p:cNvPr>
          <p:cNvSpPr>
            <a:spLocks noGrp="1"/>
          </p:cNvSpPr>
          <p:nvPr>
            <p:ph type="title"/>
          </p:nvPr>
        </p:nvSpPr>
        <p:spPr>
          <a:xfrm>
            <a:off x="327804" y="290859"/>
            <a:ext cx="11704340" cy="1325563"/>
          </a:xfrm>
        </p:spPr>
        <p:txBody>
          <a:bodyPr>
            <a:normAutofit/>
          </a:bodyPr>
          <a:lstStyle/>
          <a:p>
            <a:pPr algn="ctr"/>
            <a:r>
              <a:rPr lang="it-IT" sz="2800" b="1" dirty="0">
                <a:latin typeface="Times New Roman" panose="02020603050405020304" pitchFamily="18" charset="0"/>
                <a:cs typeface="Times New Roman" panose="02020603050405020304" pitchFamily="18" charset="0"/>
              </a:rPr>
              <a:t>Invito 1° - 2026:Linea 8 Jit</a:t>
            </a:r>
            <a:br>
              <a:rPr lang="it-IT" sz="2500" b="1" dirty="0">
                <a:latin typeface="Times New Roman" panose="02020603050405020304" pitchFamily="18" charset="0"/>
                <a:cs typeface="Times New Roman" panose="02020603050405020304" pitchFamily="18" charset="0"/>
              </a:rPr>
            </a:br>
            <a:r>
              <a:rPr lang="it-IT" sz="2400" b="1" dirty="0">
                <a:latin typeface="Times New Roman" panose="02020603050405020304" pitchFamily="18" charset="0"/>
                <a:cs typeface="Times New Roman" panose="02020603050405020304" pitchFamily="18" charset="0"/>
              </a:rPr>
              <a:t>Nuove Adesioni e Aziende che dal 2015 non hanno più beneficiato di contributi</a:t>
            </a:r>
          </a:p>
        </p:txBody>
      </p:sp>
      <p:sp>
        <p:nvSpPr>
          <p:cNvPr id="3" name="Segnaposto contenuto 2">
            <a:extLst>
              <a:ext uri="{FF2B5EF4-FFF2-40B4-BE49-F238E27FC236}">
                <a16:creationId xmlns:a16="http://schemas.microsoft.com/office/drawing/2014/main" id="{84C8DB57-3507-4B1E-8B93-6A3699038317}"/>
              </a:ext>
            </a:extLst>
          </p:cNvPr>
          <p:cNvSpPr>
            <a:spLocks noGrp="1"/>
          </p:cNvSpPr>
          <p:nvPr>
            <p:ph idx="1"/>
          </p:nvPr>
        </p:nvSpPr>
        <p:spPr>
          <a:xfrm>
            <a:off x="645952" y="1825625"/>
            <a:ext cx="10805020" cy="4644186"/>
          </a:xfrm>
        </p:spPr>
        <p:txBody>
          <a:bodyPr>
            <a:normAutofit fontScale="25000" lnSpcReduction="20000"/>
          </a:bodyPr>
          <a:lstStyle/>
          <a:p>
            <a:pPr marL="0" indent="0" algn="ctr">
              <a:buNone/>
            </a:pPr>
            <a:r>
              <a:rPr lang="it-IT" sz="8000" b="1" u="sng" dirty="0">
                <a:latin typeface="Times New Roman" panose="02020603050405020304" pitchFamily="18" charset="0"/>
                <a:cs typeface="Times New Roman" panose="02020603050405020304" pitchFamily="18" charset="0"/>
              </a:rPr>
              <a:t>Conferme &amp; Novità</a:t>
            </a:r>
          </a:p>
          <a:p>
            <a:pPr marL="0" indent="0" algn="ctr">
              <a:buNone/>
            </a:pPr>
            <a:endParaRPr lang="it-IT" sz="6400" dirty="0">
              <a:latin typeface="Times New Roman" panose="02020603050405020304" pitchFamily="18" charset="0"/>
              <a:cs typeface="Times New Roman" panose="02020603050405020304" pitchFamily="18" charset="0"/>
            </a:endParaRPr>
          </a:p>
          <a:p>
            <a:pPr algn="ctr"/>
            <a:r>
              <a:rPr lang="it-IT" sz="6400" dirty="0">
                <a:latin typeface="Times New Roman" panose="02020603050405020304" pitchFamily="18" charset="0"/>
                <a:cs typeface="Times New Roman" panose="02020603050405020304" pitchFamily="18" charset="0"/>
              </a:rPr>
              <a:t>il progetto prevede max 40 ore</a:t>
            </a:r>
          </a:p>
          <a:p>
            <a:pPr algn="ctr"/>
            <a:endParaRPr lang="it-IT" sz="6400" dirty="0">
              <a:latin typeface="Times New Roman" panose="02020603050405020304" pitchFamily="18" charset="0"/>
              <a:cs typeface="Times New Roman" panose="02020603050405020304" pitchFamily="18" charset="0"/>
            </a:endParaRPr>
          </a:p>
          <a:p>
            <a:pPr algn="ctr"/>
            <a:r>
              <a:rPr lang="it-IT" sz="6400" dirty="0">
                <a:latin typeface="Times New Roman" panose="02020603050405020304" pitchFamily="18" charset="0"/>
                <a:cs typeface="Times New Roman" panose="02020603050405020304" pitchFamily="18" charset="0"/>
              </a:rPr>
              <a:t>il valore dei progetti si riferisce ai plafond specifici</a:t>
            </a:r>
          </a:p>
          <a:p>
            <a:pPr algn="ctr">
              <a:buFont typeface="Wingdings" panose="05000000000000000000" pitchFamily="2" charset="2"/>
              <a:buChar char="ü"/>
            </a:pPr>
            <a:r>
              <a:rPr lang="it-IT" sz="6400" b="1" dirty="0">
                <a:latin typeface="Times New Roman" panose="02020603050405020304" pitchFamily="18" charset="0"/>
                <a:cs typeface="Times New Roman" panose="02020603050405020304" pitchFamily="18" charset="0"/>
              </a:rPr>
              <a:t>fino a 15 dipendenti €6.000,00</a:t>
            </a:r>
          </a:p>
          <a:p>
            <a:pPr algn="ctr">
              <a:buFont typeface="Wingdings" panose="05000000000000000000" pitchFamily="2" charset="2"/>
              <a:buChar char="ü"/>
            </a:pPr>
            <a:r>
              <a:rPr lang="it-IT" sz="6400" b="1" dirty="0">
                <a:latin typeface="Times New Roman" panose="02020603050405020304" pitchFamily="18" charset="0"/>
                <a:cs typeface="Times New Roman" panose="02020603050405020304" pitchFamily="18" charset="0"/>
              </a:rPr>
              <a:t>da 16 dipendenti in su €11.000,00</a:t>
            </a:r>
          </a:p>
          <a:p>
            <a:pPr algn="ctr">
              <a:buFont typeface="Wingdings" panose="05000000000000000000" pitchFamily="2" charset="2"/>
              <a:buChar char="ü"/>
            </a:pPr>
            <a:endParaRPr lang="it-IT" sz="6400" b="1" dirty="0">
              <a:latin typeface="Times New Roman" panose="02020603050405020304" pitchFamily="18" charset="0"/>
              <a:cs typeface="Times New Roman" panose="02020603050405020304" pitchFamily="18" charset="0"/>
            </a:endParaRPr>
          </a:p>
          <a:p>
            <a:pPr algn="ctr"/>
            <a:r>
              <a:rPr lang="it-IT" sz="6400" dirty="0">
                <a:latin typeface="Times New Roman" panose="02020603050405020304" pitchFamily="18" charset="0"/>
                <a:cs typeface="Times New Roman" panose="02020603050405020304" pitchFamily="18" charset="0"/>
              </a:rPr>
              <a:t>un progetto con più imprese vale max €30 mila/00 </a:t>
            </a:r>
          </a:p>
          <a:p>
            <a:pPr algn="ctr">
              <a:lnSpc>
                <a:spcPct val="120000"/>
              </a:lnSpc>
            </a:pPr>
            <a:r>
              <a:rPr lang="it-IT" sz="6400" dirty="0">
                <a:latin typeface="Times New Roman" panose="02020603050405020304" pitchFamily="18" charset="0"/>
                <a:cs typeface="Times New Roman" panose="02020603050405020304" pitchFamily="18" charset="0"/>
              </a:rPr>
              <a:t>confermata la possibilità </a:t>
            </a:r>
            <a:r>
              <a:rPr lang="it-IT" sz="6400" b="1" u="sng" dirty="0">
                <a:latin typeface="Times New Roman" panose="02020603050405020304" pitchFamily="18" charset="0"/>
                <a:cs typeface="Times New Roman" panose="02020603050405020304" pitchFamily="18" charset="0"/>
              </a:rPr>
              <a:t>docenti interni</a:t>
            </a:r>
            <a:r>
              <a:rPr lang="it-IT" sz="6400" b="1" dirty="0">
                <a:latin typeface="Times New Roman" panose="02020603050405020304" pitchFamily="18" charset="0"/>
                <a:cs typeface="Times New Roman" panose="02020603050405020304" pitchFamily="18" charset="0"/>
              </a:rPr>
              <a:t> </a:t>
            </a:r>
            <a:r>
              <a:rPr lang="it-IT" sz="6400" dirty="0">
                <a:latin typeface="Times New Roman" panose="02020603050405020304" pitchFamily="18" charset="0"/>
                <a:cs typeface="Times New Roman" panose="02020603050405020304" pitchFamily="18" charset="0"/>
              </a:rPr>
              <a:t>all’azienda (titolare, socio, dipendente) purché abbia delle competenze non rinvenibili sul mercato</a:t>
            </a:r>
          </a:p>
          <a:p>
            <a:pPr marL="0" indent="0" algn="ctr">
              <a:buNone/>
            </a:pPr>
            <a:endParaRPr lang="it-IT" sz="6400" dirty="0">
              <a:latin typeface="Times New Roman" panose="02020603050405020304" pitchFamily="18" charset="0"/>
              <a:cs typeface="Times New Roman" panose="02020603050405020304" pitchFamily="18" charset="0"/>
            </a:endParaRPr>
          </a:p>
          <a:p>
            <a:pPr algn="ctr"/>
            <a:r>
              <a:rPr lang="it-IT" sz="6400" dirty="0">
                <a:latin typeface="Times New Roman" panose="02020603050405020304" pitchFamily="18" charset="0"/>
                <a:cs typeface="Times New Roman" panose="02020603050405020304" pitchFamily="18" charset="0"/>
              </a:rPr>
              <a:t>confermata la durata di realizzazione di 12 mesi come il progetto classico</a:t>
            </a:r>
          </a:p>
          <a:p>
            <a:pPr marL="0" indent="0" algn="ctr">
              <a:buNone/>
            </a:pPr>
            <a:endParaRPr lang="it-IT" sz="6400" dirty="0">
              <a:latin typeface="Times New Roman" panose="02020603050405020304" pitchFamily="18" charset="0"/>
              <a:cs typeface="Times New Roman" panose="02020603050405020304" pitchFamily="18" charset="0"/>
            </a:endParaRPr>
          </a:p>
          <a:p>
            <a:pPr marL="0" indent="0" algn="ctr">
              <a:buNone/>
            </a:pPr>
            <a:r>
              <a:rPr lang="it-IT" sz="6400" b="1" dirty="0">
                <a:latin typeface="Times New Roman" panose="02020603050405020304" pitchFamily="18" charset="0"/>
                <a:cs typeface="Times New Roman" panose="02020603050405020304" pitchFamily="18" charset="0"/>
              </a:rPr>
              <a:t>il Jit ha </a:t>
            </a:r>
            <a:r>
              <a:rPr lang="it-IT" sz="6400" b="1" i="1" dirty="0">
                <a:latin typeface="Times New Roman" panose="02020603050405020304" pitchFamily="18" charset="0"/>
                <a:cs typeface="Times New Roman" panose="02020603050405020304" pitchFamily="18" charset="0"/>
              </a:rPr>
              <a:t>plafond</a:t>
            </a:r>
            <a:r>
              <a:rPr lang="it-IT" sz="6400" b="1" dirty="0">
                <a:latin typeface="Times New Roman" panose="02020603050405020304" pitchFamily="18" charset="0"/>
                <a:cs typeface="Times New Roman" panose="02020603050405020304" pitchFamily="18" charset="0"/>
              </a:rPr>
              <a:t> dedicati e fa </a:t>
            </a:r>
            <a:r>
              <a:rPr lang="it-IT" sz="6400" b="1" i="1" dirty="0">
                <a:latin typeface="Times New Roman" panose="02020603050405020304" pitchFamily="18" charset="0"/>
                <a:cs typeface="Times New Roman" panose="02020603050405020304" pitchFamily="18" charset="0"/>
              </a:rPr>
              <a:t>plafond</a:t>
            </a:r>
            <a:endParaRPr lang="it-IT" sz="6400" b="1" dirty="0">
              <a:latin typeface="Times New Roman" panose="02020603050405020304" pitchFamily="18" charset="0"/>
              <a:cs typeface="Times New Roman" panose="02020603050405020304" pitchFamily="18" charset="0"/>
            </a:endParaRPr>
          </a:p>
        </p:txBody>
      </p:sp>
      <p:sp>
        <p:nvSpPr>
          <p:cNvPr id="5" name="Segnaposto numero diapositiva 4">
            <a:extLst>
              <a:ext uri="{FF2B5EF4-FFF2-40B4-BE49-F238E27FC236}">
                <a16:creationId xmlns:a16="http://schemas.microsoft.com/office/drawing/2014/main" id="{DF6C9ED1-608A-420A-915C-B8C527987344}"/>
              </a:ext>
            </a:extLst>
          </p:cNvPr>
          <p:cNvSpPr>
            <a:spLocks noGrp="1"/>
          </p:cNvSpPr>
          <p:nvPr>
            <p:ph type="sldNum" sz="quarter" idx="12"/>
          </p:nvPr>
        </p:nvSpPr>
        <p:spPr/>
        <p:txBody>
          <a:bodyPr/>
          <a:lstStyle/>
          <a:p>
            <a:fld id="{D8AE563E-7493-4196-89C0-594110B6003A}" type="slidenum">
              <a:rPr lang="it-IT" smtClean="0">
                <a:latin typeface="Times New Roman" panose="02020603050405020304" pitchFamily="18" charset="0"/>
                <a:cs typeface="Times New Roman" panose="02020603050405020304" pitchFamily="18" charset="0"/>
              </a:rPr>
              <a:t>15</a:t>
            </a:fld>
            <a:endParaRPr lang="it-IT" dirty="0">
              <a:latin typeface="Times New Roman" panose="02020603050405020304" pitchFamily="18" charset="0"/>
              <a:cs typeface="Times New Roman" panose="02020603050405020304" pitchFamily="18" charset="0"/>
            </a:endParaRPr>
          </a:p>
        </p:txBody>
      </p:sp>
      <p:pic>
        <p:nvPicPr>
          <p:cNvPr id="4" name="Immagine 3">
            <a:extLst>
              <a:ext uri="{FF2B5EF4-FFF2-40B4-BE49-F238E27FC236}">
                <a16:creationId xmlns:a16="http://schemas.microsoft.com/office/drawing/2014/main" id="{B4E27F61-05F7-442A-86C0-1D1A5C2AA5A8}"/>
              </a:ext>
            </a:extLst>
          </p:cNvPr>
          <p:cNvPicPr>
            <a:picLocks noChangeAspect="1"/>
          </p:cNvPicPr>
          <p:nvPr/>
        </p:nvPicPr>
        <p:blipFill>
          <a:blip r:embed="rId2"/>
          <a:stretch>
            <a:fillRect/>
          </a:stretch>
        </p:blipFill>
        <p:spPr>
          <a:xfrm>
            <a:off x="159856" y="195968"/>
            <a:ext cx="2298391" cy="390178"/>
          </a:xfrm>
          <a:prstGeom prst="rect">
            <a:avLst/>
          </a:prstGeom>
        </p:spPr>
      </p:pic>
      <p:sp>
        <p:nvSpPr>
          <p:cNvPr id="6" name="Segnaposto piè di pagina 5">
            <a:extLst>
              <a:ext uri="{FF2B5EF4-FFF2-40B4-BE49-F238E27FC236}">
                <a16:creationId xmlns:a16="http://schemas.microsoft.com/office/drawing/2014/main" id="{AA1BD6F6-6FCB-DFE0-56C5-5C86BB331016}"/>
              </a:ext>
            </a:extLst>
          </p:cNvPr>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402198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BD8776-157F-4C53-991F-47959D3DD644}"/>
              </a:ext>
            </a:extLst>
          </p:cNvPr>
          <p:cNvSpPr>
            <a:spLocks noGrp="1"/>
          </p:cNvSpPr>
          <p:nvPr>
            <p:ph type="title"/>
          </p:nvPr>
        </p:nvSpPr>
        <p:spPr>
          <a:xfrm>
            <a:off x="897622" y="612396"/>
            <a:ext cx="10456178" cy="1078292"/>
          </a:xfrm>
        </p:spPr>
        <p:txBody>
          <a:bodyPr>
            <a:normAutofit/>
          </a:bodyPr>
          <a:lstStyle/>
          <a:p>
            <a:pPr algn="ctr"/>
            <a:r>
              <a:rPr lang="it-IT" sz="3800" b="1" dirty="0">
                <a:latin typeface="Times New Roman" panose="02020603050405020304" pitchFamily="18" charset="0"/>
                <a:cs typeface="Times New Roman" panose="02020603050405020304" pitchFamily="18" charset="0"/>
              </a:rPr>
              <a:t>Invito 1°- 2026</a:t>
            </a:r>
            <a:br>
              <a:rPr lang="it-IT" sz="4000" b="1" dirty="0">
                <a:latin typeface="Times New Roman" panose="02020603050405020304" pitchFamily="18" charset="0"/>
                <a:cs typeface="Times New Roman" panose="02020603050405020304" pitchFamily="18" charset="0"/>
              </a:rPr>
            </a:br>
            <a:r>
              <a:rPr lang="it-IT" sz="2800" b="1" dirty="0">
                <a:latin typeface="Times New Roman" panose="02020603050405020304" pitchFamily="18" charset="0"/>
                <a:cs typeface="Times New Roman" panose="02020603050405020304" pitchFamily="18" charset="0"/>
              </a:rPr>
              <a:t>Linea 10: Linea della Bilateralità Artigiana</a:t>
            </a:r>
          </a:p>
        </p:txBody>
      </p:sp>
      <p:sp>
        <p:nvSpPr>
          <p:cNvPr id="3" name="Segnaposto contenuto 2">
            <a:extLst>
              <a:ext uri="{FF2B5EF4-FFF2-40B4-BE49-F238E27FC236}">
                <a16:creationId xmlns:a16="http://schemas.microsoft.com/office/drawing/2014/main" id="{84C8DB57-3507-4B1E-8B93-6A3699038317}"/>
              </a:ext>
            </a:extLst>
          </p:cNvPr>
          <p:cNvSpPr>
            <a:spLocks noGrp="1"/>
          </p:cNvSpPr>
          <p:nvPr>
            <p:ph idx="1"/>
          </p:nvPr>
        </p:nvSpPr>
        <p:spPr>
          <a:xfrm>
            <a:off x="645952" y="1825625"/>
            <a:ext cx="10805020" cy="4741516"/>
          </a:xfrm>
        </p:spPr>
        <p:txBody>
          <a:bodyPr>
            <a:normAutofit/>
          </a:bodyPr>
          <a:lstStyle/>
          <a:p>
            <a:pPr marL="0" indent="0" algn="ctr">
              <a:buNone/>
            </a:pPr>
            <a:r>
              <a:rPr lang="it-IT" b="1" dirty="0">
                <a:latin typeface="Times New Roman" panose="02020603050405020304" pitchFamily="18" charset="0"/>
                <a:cs typeface="Times New Roman" panose="02020603050405020304" pitchFamily="18" charset="0"/>
              </a:rPr>
              <a:t> </a:t>
            </a:r>
            <a:r>
              <a:rPr lang="it-IT" sz="2100" b="1" u="sng" dirty="0">
                <a:latin typeface="Times New Roman" panose="02020603050405020304" pitchFamily="18" charset="0"/>
                <a:cs typeface="Times New Roman" panose="02020603050405020304" pitchFamily="18" charset="0"/>
              </a:rPr>
              <a:t>Condizioni di partenza</a:t>
            </a:r>
          </a:p>
          <a:p>
            <a:pPr marL="0" indent="0" algn="ctr">
              <a:buNone/>
            </a:pPr>
            <a:endParaRPr lang="it-IT" sz="1600" b="1" dirty="0">
              <a:latin typeface="Times New Roman" panose="02020603050405020304" pitchFamily="18" charset="0"/>
              <a:cs typeface="Times New Roman" panose="02020603050405020304" pitchFamily="18" charset="0"/>
            </a:endParaRPr>
          </a:p>
          <a:p>
            <a:pPr marL="0" indent="0" algn="ctr">
              <a:buNone/>
            </a:pPr>
            <a:endParaRPr lang="it-IT" sz="1600" b="1" dirty="0">
              <a:latin typeface="Times New Roman" panose="02020603050405020304" pitchFamily="18" charset="0"/>
              <a:cs typeface="Times New Roman" panose="02020603050405020304" pitchFamily="18" charset="0"/>
            </a:endParaRPr>
          </a:p>
          <a:p>
            <a:pPr algn="ctr"/>
            <a:r>
              <a:rPr lang="it-IT" sz="2400" u="sng" dirty="0">
                <a:latin typeface="Times New Roman" panose="02020603050405020304" pitchFamily="18" charset="0"/>
                <a:cs typeface="Times New Roman" panose="02020603050405020304" pitchFamily="18" charset="0"/>
              </a:rPr>
              <a:t>Risorse</a:t>
            </a:r>
            <a:r>
              <a:rPr lang="it-IT" sz="2400" dirty="0">
                <a:latin typeface="Times New Roman" panose="02020603050405020304" pitchFamily="18" charset="0"/>
                <a:cs typeface="Times New Roman" panose="02020603050405020304" pitchFamily="18" charset="0"/>
              </a:rPr>
              <a:t>: </a:t>
            </a:r>
            <a:r>
              <a:rPr lang="it-IT" sz="2400" b="1" dirty="0">
                <a:latin typeface="Times New Roman" panose="02020603050405020304" pitchFamily="18" charset="0"/>
                <a:cs typeface="Times New Roman" panose="02020603050405020304" pitchFamily="18" charset="0"/>
              </a:rPr>
              <a:t>€ 250 mila al livello nazionale</a:t>
            </a:r>
          </a:p>
          <a:p>
            <a:pPr marL="457200" lvl="1" indent="0" algn="ctr">
              <a:buNone/>
            </a:pPr>
            <a:endParaRPr lang="it-IT" sz="2000" dirty="0">
              <a:latin typeface="Times New Roman" panose="02020603050405020304" pitchFamily="18" charset="0"/>
              <a:cs typeface="Times New Roman" panose="02020603050405020304" pitchFamily="18" charset="0"/>
            </a:endParaRPr>
          </a:p>
          <a:p>
            <a:pPr algn="ctr"/>
            <a:r>
              <a:rPr lang="it-IT" sz="2400" u="sng" dirty="0">
                <a:latin typeface="Times New Roman" panose="02020603050405020304" pitchFamily="18" charset="0"/>
                <a:cs typeface="Times New Roman" panose="02020603050405020304" pitchFamily="18" charset="0"/>
              </a:rPr>
              <a:t>Modalità di presentazione</a:t>
            </a:r>
            <a:r>
              <a:rPr lang="it-IT" sz="2400" dirty="0">
                <a:latin typeface="Times New Roman" panose="02020603050405020304" pitchFamily="18" charset="0"/>
                <a:cs typeface="Times New Roman" panose="02020603050405020304" pitchFamily="18" charset="0"/>
              </a:rPr>
              <a:t>: </a:t>
            </a:r>
            <a:r>
              <a:rPr lang="it-IT" sz="2400" b="1" dirty="0">
                <a:latin typeface="Times New Roman" panose="02020603050405020304" pitchFamily="18" charset="0"/>
                <a:cs typeface="Times New Roman" panose="02020603050405020304" pitchFamily="18" charset="0"/>
              </a:rPr>
              <a:t>2 sportelli </a:t>
            </a:r>
            <a:r>
              <a:rPr lang="it-IT" sz="2400" dirty="0">
                <a:latin typeface="Times New Roman" panose="02020603050405020304" pitchFamily="18" charset="0"/>
                <a:cs typeface="Times New Roman" panose="02020603050405020304" pitchFamily="18" charset="0"/>
              </a:rPr>
              <a:t>al mese ogni 15 giorni (1-15; 16-31)</a:t>
            </a:r>
          </a:p>
          <a:p>
            <a:pPr marL="0" indent="0" algn="ctr">
              <a:buNone/>
            </a:pPr>
            <a:endParaRPr lang="it-IT" sz="2400" dirty="0">
              <a:latin typeface="Times New Roman" panose="02020603050405020304" pitchFamily="18" charset="0"/>
              <a:cs typeface="Times New Roman" panose="02020603050405020304" pitchFamily="18" charset="0"/>
            </a:endParaRPr>
          </a:p>
          <a:p>
            <a:pPr algn="ctr"/>
            <a:r>
              <a:rPr lang="it-IT" sz="2400" u="sng" dirty="0">
                <a:latin typeface="Times New Roman" panose="02020603050405020304" pitchFamily="18" charset="0"/>
                <a:cs typeface="Times New Roman" panose="02020603050405020304" pitchFamily="18" charset="0"/>
              </a:rPr>
              <a:t>Quando</a:t>
            </a:r>
            <a:r>
              <a:rPr lang="it-IT" sz="2400" dirty="0">
                <a:latin typeface="Times New Roman" panose="02020603050405020304" pitchFamily="18" charset="0"/>
                <a:cs typeface="Times New Roman" panose="02020603050405020304" pitchFamily="18" charset="0"/>
              </a:rPr>
              <a:t>: dal </a:t>
            </a:r>
            <a:r>
              <a:rPr lang="it-IT" sz="2400" b="1" dirty="0">
                <a:latin typeface="Times New Roman" panose="02020603050405020304" pitchFamily="18" charset="0"/>
                <a:cs typeface="Times New Roman" panose="02020603050405020304" pitchFamily="18" charset="0"/>
              </a:rPr>
              <a:t>1° luglio 2026 </a:t>
            </a:r>
            <a:r>
              <a:rPr lang="it-IT" sz="2400" dirty="0">
                <a:latin typeface="Times New Roman" panose="02020603050405020304" pitchFamily="18" charset="0"/>
                <a:cs typeface="Times New Roman" panose="02020603050405020304" pitchFamily="18" charset="0"/>
              </a:rPr>
              <a:t>fino ad esaurimento delle risorse </a:t>
            </a:r>
          </a:p>
          <a:p>
            <a:pPr algn="ctr"/>
            <a:endParaRPr lang="it-IT" sz="2400" b="1" dirty="0">
              <a:latin typeface="Times New Roman" panose="02020603050405020304" pitchFamily="18" charset="0"/>
              <a:cs typeface="Times New Roman" panose="02020603050405020304" pitchFamily="18" charset="0"/>
            </a:endParaRPr>
          </a:p>
          <a:p>
            <a:pPr algn="ctr"/>
            <a:endParaRPr lang="it-IT" sz="2400" dirty="0">
              <a:latin typeface="Times New Roman" panose="02020603050405020304" pitchFamily="18" charset="0"/>
              <a:cs typeface="Times New Roman" panose="02020603050405020304" pitchFamily="18" charset="0"/>
            </a:endParaRPr>
          </a:p>
          <a:p>
            <a:pPr algn="ctr"/>
            <a:endParaRPr lang="it-IT" sz="2400" dirty="0">
              <a:latin typeface="Times New Roman" panose="02020603050405020304" pitchFamily="18" charset="0"/>
              <a:cs typeface="Times New Roman" panose="02020603050405020304" pitchFamily="18" charset="0"/>
            </a:endParaRPr>
          </a:p>
          <a:p>
            <a:pPr algn="ctr"/>
            <a:endParaRPr lang="it-IT" sz="2400" dirty="0">
              <a:latin typeface="Times New Roman" panose="02020603050405020304" pitchFamily="18" charset="0"/>
              <a:cs typeface="Times New Roman" panose="02020603050405020304" pitchFamily="18" charset="0"/>
            </a:endParaRPr>
          </a:p>
          <a:p>
            <a:pPr marL="0" indent="0" algn="ctr">
              <a:buNone/>
            </a:pPr>
            <a:endParaRPr lang="it-IT" sz="2400" b="1" dirty="0">
              <a:latin typeface="Times New Roman" panose="02020603050405020304" pitchFamily="18" charset="0"/>
              <a:cs typeface="Times New Roman" panose="02020603050405020304" pitchFamily="18" charset="0"/>
            </a:endParaRPr>
          </a:p>
          <a:p>
            <a:pPr marL="0" indent="0" algn="ctr">
              <a:buNone/>
            </a:pPr>
            <a:endParaRPr lang="it-IT" sz="2400" b="1" dirty="0">
              <a:latin typeface="Times New Roman" panose="02020603050405020304" pitchFamily="18" charset="0"/>
              <a:cs typeface="Times New Roman" panose="02020603050405020304" pitchFamily="18" charset="0"/>
            </a:endParaRPr>
          </a:p>
          <a:p>
            <a:pPr marL="0" indent="0" algn="ctr">
              <a:buNone/>
            </a:pPr>
            <a:endParaRPr lang="it-IT" b="1" dirty="0">
              <a:latin typeface="Times New Roman" panose="02020603050405020304" pitchFamily="18" charset="0"/>
              <a:cs typeface="Times New Roman" panose="02020603050405020304" pitchFamily="18" charset="0"/>
            </a:endParaRPr>
          </a:p>
        </p:txBody>
      </p:sp>
      <p:sp>
        <p:nvSpPr>
          <p:cNvPr id="5" name="Segnaposto numero diapositiva 4">
            <a:extLst>
              <a:ext uri="{FF2B5EF4-FFF2-40B4-BE49-F238E27FC236}">
                <a16:creationId xmlns:a16="http://schemas.microsoft.com/office/drawing/2014/main" id="{DF6C9ED1-608A-420A-915C-B8C527987344}"/>
              </a:ext>
            </a:extLst>
          </p:cNvPr>
          <p:cNvSpPr>
            <a:spLocks noGrp="1"/>
          </p:cNvSpPr>
          <p:nvPr>
            <p:ph type="sldNum" sz="quarter" idx="12"/>
          </p:nvPr>
        </p:nvSpPr>
        <p:spPr/>
        <p:txBody>
          <a:bodyPr/>
          <a:lstStyle/>
          <a:p>
            <a:fld id="{D8AE563E-7493-4196-89C0-594110B6003A}" type="slidenum">
              <a:rPr lang="it-IT" smtClean="0">
                <a:latin typeface="Times New Roman" panose="02020603050405020304" pitchFamily="18" charset="0"/>
                <a:cs typeface="Times New Roman" panose="02020603050405020304" pitchFamily="18" charset="0"/>
              </a:rPr>
              <a:t>16</a:t>
            </a:fld>
            <a:endParaRPr lang="it-IT" dirty="0">
              <a:latin typeface="Times New Roman" panose="02020603050405020304" pitchFamily="18" charset="0"/>
              <a:cs typeface="Times New Roman" panose="02020603050405020304" pitchFamily="18" charset="0"/>
            </a:endParaRPr>
          </a:p>
        </p:txBody>
      </p:sp>
      <p:pic>
        <p:nvPicPr>
          <p:cNvPr id="4" name="Immagine 3">
            <a:extLst>
              <a:ext uri="{FF2B5EF4-FFF2-40B4-BE49-F238E27FC236}">
                <a16:creationId xmlns:a16="http://schemas.microsoft.com/office/drawing/2014/main" id="{B4E27F61-05F7-442A-86C0-1D1A5C2AA5A8}"/>
              </a:ext>
            </a:extLst>
          </p:cNvPr>
          <p:cNvPicPr>
            <a:picLocks noChangeAspect="1"/>
          </p:cNvPicPr>
          <p:nvPr/>
        </p:nvPicPr>
        <p:blipFill>
          <a:blip r:embed="rId2"/>
          <a:stretch>
            <a:fillRect/>
          </a:stretch>
        </p:blipFill>
        <p:spPr>
          <a:xfrm>
            <a:off x="349637" y="290859"/>
            <a:ext cx="2298391" cy="390178"/>
          </a:xfrm>
          <a:prstGeom prst="rect">
            <a:avLst/>
          </a:prstGeom>
        </p:spPr>
      </p:pic>
      <p:sp>
        <p:nvSpPr>
          <p:cNvPr id="6" name="Segnaposto piè di pagina 5">
            <a:extLst>
              <a:ext uri="{FF2B5EF4-FFF2-40B4-BE49-F238E27FC236}">
                <a16:creationId xmlns:a16="http://schemas.microsoft.com/office/drawing/2014/main" id="{477B4855-5A4E-3921-2068-7E226A8955F9}"/>
              </a:ext>
            </a:extLst>
          </p:cNvPr>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2459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BD8776-157F-4C53-991F-47959D3DD644}"/>
              </a:ext>
            </a:extLst>
          </p:cNvPr>
          <p:cNvSpPr>
            <a:spLocks noGrp="1"/>
          </p:cNvSpPr>
          <p:nvPr>
            <p:ph type="title"/>
          </p:nvPr>
        </p:nvSpPr>
        <p:spPr/>
        <p:txBody>
          <a:bodyPr>
            <a:normAutofit fontScale="90000"/>
          </a:bodyPr>
          <a:lstStyle/>
          <a:p>
            <a:pPr algn="ctr"/>
            <a:r>
              <a:rPr lang="it-IT" sz="4000" b="1" dirty="0">
                <a:latin typeface="Times New Roman" panose="02020603050405020304" pitchFamily="18" charset="0"/>
                <a:cs typeface="Times New Roman" panose="02020603050405020304" pitchFamily="18" charset="0"/>
              </a:rPr>
              <a:t>Invito </a:t>
            </a:r>
            <a:br>
              <a:rPr lang="it-IT" sz="4000" b="1" dirty="0">
                <a:latin typeface="Times New Roman" panose="02020603050405020304" pitchFamily="18" charset="0"/>
                <a:cs typeface="Times New Roman" panose="02020603050405020304" pitchFamily="18" charset="0"/>
              </a:rPr>
            </a:br>
            <a:r>
              <a:rPr lang="it-IT" sz="4000" b="1" dirty="0">
                <a:latin typeface="Times New Roman" panose="02020603050405020304" pitchFamily="18" charset="0"/>
                <a:cs typeface="Times New Roman" panose="02020603050405020304" pitchFamily="18" charset="0"/>
              </a:rPr>
              <a:t>1°- 2026</a:t>
            </a:r>
            <a:br>
              <a:rPr lang="it-IT" sz="4000" b="1" dirty="0">
                <a:latin typeface="Times New Roman" panose="02020603050405020304" pitchFamily="18" charset="0"/>
                <a:cs typeface="Times New Roman" panose="02020603050405020304" pitchFamily="18" charset="0"/>
              </a:rPr>
            </a:br>
            <a:r>
              <a:rPr lang="it-IT" sz="2800" b="1" dirty="0">
                <a:latin typeface="Times New Roman" panose="02020603050405020304" pitchFamily="18" charset="0"/>
                <a:cs typeface="Times New Roman" panose="02020603050405020304" pitchFamily="18" charset="0"/>
              </a:rPr>
              <a:t>Linea 10: Linea della Bilateralità Artigiana</a:t>
            </a:r>
          </a:p>
        </p:txBody>
      </p:sp>
      <p:sp>
        <p:nvSpPr>
          <p:cNvPr id="3" name="Segnaposto contenuto 2">
            <a:extLst>
              <a:ext uri="{FF2B5EF4-FFF2-40B4-BE49-F238E27FC236}">
                <a16:creationId xmlns:a16="http://schemas.microsoft.com/office/drawing/2014/main" id="{84C8DB57-3507-4B1E-8B93-6A3699038317}"/>
              </a:ext>
            </a:extLst>
          </p:cNvPr>
          <p:cNvSpPr>
            <a:spLocks noGrp="1"/>
          </p:cNvSpPr>
          <p:nvPr>
            <p:ph idx="1"/>
          </p:nvPr>
        </p:nvSpPr>
        <p:spPr>
          <a:xfrm>
            <a:off x="645952" y="1825625"/>
            <a:ext cx="10947950" cy="4530725"/>
          </a:xfrm>
        </p:spPr>
        <p:txBody>
          <a:bodyPr>
            <a:normAutofit/>
          </a:bodyPr>
          <a:lstStyle/>
          <a:p>
            <a:pPr marL="0" indent="0" algn="ctr">
              <a:buNone/>
            </a:pPr>
            <a:r>
              <a:rPr lang="it-IT" b="1" dirty="0">
                <a:latin typeface="Times New Roman" panose="02020603050405020304" pitchFamily="18" charset="0"/>
                <a:cs typeface="Times New Roman" panose="02020603050405020304" pitchFamily="18" charset="0"/>
              </a:rPr>
              <a:t> </a:t>
            </a:r>
            <a:r>
              <a:rPr lang="it-IT" sz="2000" b="1" u="sng" dirty="0">
                <a:latin typeface="Times New Roman" panose="02020603050405020304" pitchFamily="18" charset="0"/>
                <a:cs typeface="Times New Roman" panose="02020603050405020304" pitchFamily="18" charset="0"/>
              </a:rPr>
              <a:t>Obiettivi </a:t>
            </a:r>
            <a:endParaRPr lang="it-IT" sz="2100" b="1" u="sng" dirty="0">
              <a:latin typeface="Times New Roman" panose="02020603050405020304" pitchFamily="18" charset="0"/>
              <a:cs typeface="Times New Roman" panose="02020603050405020304" pitchFamily="18" charset="0"/>
            </a:endParaRPr>
          </a:p>
          <a:p>
            <a:pPr marL="0" indent="0" algn="ctr">
              <a:buNone/>
            </a:pPr>
            <a:endParaRPr lang="it-IT" sz="1600" b="1" dirty="0">
              <a:latin typeface="Times New Roman" panose="02020603050405020304" pitchFamily="18" charset="0"/>
              <a:cs typeface="Times New Roman" panose="02020603050405020304" pitchFamily="18" charset="0"/>
            </a:endParaRPr>
          </a:p>
          <a:p>
            <a:pPr algn="ctr">
              <a:lnSpc>
                <a:spcPct val="110000"/>
              </a:lnSpc>
            </a:pPr>
            <a:r>
              <a:rPr lang="it-IT" sz="2400" dirty="0">
                <a:latin typeface="Times New Roman" panose="02020603050405020304" pitchFamily="18" charset="0"/>
                <a:cs typeface="Times New Roman" panose="02020603050405020304" pitchFamily="18" charset="0"/>
              </a:rPr>
              <a:t>ampliare la platea dei beneficiari per fare nuove adesioni </a:t>
            </a:r>
          </a:p>
          <a:p>
            <a:pPr algn="ctr">
              <a:lnSpc>
                <a:spcPct val="110000"/>
              </a:lnSpc>
            </a:pPr>
            <a:r>
              <a:rPr lang="it-IT" sz="2400" dirty="0">
                <a:latin typeface="Times New Roman" panose="02020603050405020304" pitchFamily="18" charset="0"/>
                <a:cs typeface="Times New Roman" panose="02020603050405020304" pitchFamily="18" charset="0"/>
              </a:rPr>
              <a:t> rafforzare la sinergia con gli Enti Bilaterali dell’artigianato</a:t>
            </a:r>
          </a:p>
          <a:p>
            <a:pPr algn="ctr">
              <a:lnSpc>
                <a:spcPct val="110000"/>
              </a:lnSpc>
            </a:pPr>
            <a:r>
              <a:rPr lang="it-IT" sz="2400" dirty="0">
                <a:latin typeface="Times New Roman" panose="02020603050405020304" pitchFamily="18" charset="0"/>
                <a:cs typeface="Times New Roman" panose="02020603050405020304" pitchFamily="18" charset="0"/>
              </a:rPr>
              <a:t>favorire l’acquisizione di competenze che fortifichino l’azienda artigiana</a:t>
            </a:r>
          </a:p>
          <a:p>
            <a:pPr algn="ctr">
              <a:lnSpc>
                <a:spcPct val="110000"/>
              </a:lnSpc>
            </a:pPr>
            <a:r>
              <a:rPr lang="it-IT" sz="2400" dirty="0">
                <a:latin typeface="Times New Roman" panose="02020603050405020304" pitchFamily="18" charset="0"/>
                <a:cs typeface="Times New Roman" panose="02020603050405020304" pitchFamily="18" charset="0"/>
              </a:rPr>
              <a:t> supportare l’impresa nel </a:t>
            </a:r>
            <a:r>
              <a:rPr lang="it-IT" sz="2400" u="sng" dirty="0">
                <a:latin typeface="Times New Roman" panose="02020603050405020304" pitchFamily="18" charset="0"/>
                <a:cs typeface="Times New Roman" panose="02020603050405020304" pitchFamily="18" charset="0"/>
              </a:rPr>
              <a:t>sostenere il costo dei lavoratori posti in formazione  </a:t>
            </a:r>
          </a:p>
          <a:p>
            <a:pPr algn="ctr">
              <a:lnSpc>
                <a:spcPct val="170000"/>
              </a:lnSpc>
            </a:pPr>
            <a:r>
              <a:rPr lang="it-IT" sz="2400" dirty="0">
                <a:latin typeface="Times New Roman" panose="02020603050405020304" pitchFamily="18" charset="0"/>
                <a:cs typeface="Times New Roman" panose="02020603050405020304" pitchFamily="18" charset="0"/>
              </a:rPr>
              <a:t>promuovere la Bilateralità e favorire </a:t>
            </a:r>
            <a:r>
              <a:rPr lang="it-IT" sz="2400" i="1" dirty="0">
                <a:latin typeface="Times New Roman" panose="02020603050405020304" pitchFamily="18" charset="0"/>
                <a:cs typeface="Times New Roman" panose="02020603050405020304" pitchFamily="18" charset="0"/>
              </a:rPr>
              <a:t>follow up </a:t>
            </a:r>
            <a:r>
              <a:rPr lang="it-IT" sz="2400" dirty="0">
                <a:latin typeface="Times New Roman" panose="02020603050405020304" pitchFamily="18" charset="0"/>
                <a:cs typeface="Times New Roman" panose="02020603050405020304" pitchFamily="18" charset="0"/>
              </a:rPr>
              <a:t>per orientare - azienda e lavoratori – sui nuovi fabbisogni formativi </a:t>
            </a:r>
          </a:p>
          <a:p>
            <a:pPr marL="0" indent="0" algn="ctr">
              <a:lnSpc>
                <a:spcPct val="110000"/>
              </a:lnSpc>
              <a:buNone/>
            </a:pPr>
            <a:endParaRPr lang="it-IT" sz="2400" u="sng" dirty="0">
              <a:latin typeface="Times New Roman" panose="02020603050405020304" pitchFamily="18" charset="0"/>
              <a:cs typeface="Times New Roman" panose="02020603050405020304" pitchFamily="18" charset="0"/>
            </a:endParaRPr>
          </a:p>
          <a:p>
            <a:pPr algn="ctr"/>
            <a:endParaRPr lang="it-IT" sz="2400" dirty="0">
              <a:latin typeface="Times New Roman" panose="02020603050405020304" pitchFamily="18" charset="0"/>
              <a:cs typeface="Times New Roman" panose="02020603050405020304" pitchFamily="18" charset="0"/>
            </a:endParaRPr>
          </a:p>
          <a:p>
            <a:pPr algn="ctr"/>
            <a:endParaRPr lang="it-IT" sz="2400" dirty="0">
              <a:latin typeface="Times New Roman" panose="02020603050405020304" pitchFamily="18" charset="0"/>
              <a:cs typeface="Times New Roman" panose="02020603050405020304" pitchFamily="18" charset="0"/>
            </a:endParaRPr>
          </a:p>
          <a:p>
            <a:pPr algn="ctr"/>
            <a:endParaRPr lang="it-IT" sz="2400" dirty="0">
              <a:latin typeface="Times New Roman" panose="02020603050405020304" pitchFamily="18" charset="0"/>
              <a:cs typeface="Times New Roman" panose="02020603050405020304" pitchFamily="18" charset="0"/>
            </a:endParaRPr>
          </a:p>
          <a:p>
            <a:pPr marL="0" indent="0" algn="ctr">
              <a:buNone/>
            </a:pPr>
            <a:endParaRPr lang="it-IT" sz="2400" b="1" dirty="0">
              <a:latin typeface="Times New Roman" panose="02020603050405020304" pitchFamily="18" charset="0"/>
              <a:cs typeface="Times New Roman" panose="02020603050405020304" pitchFamily="18" charset="0"/>
            </a:endParaRPr>
          </a:p>
          <a:p>
            <a:pPr marL="0" indent="0" algn="ctr">
              <a:buNone/>
            </a:pPr>
            <a:endParaRPr lang="it-IT" sz="2400" b="1" dirty="0">
              <a:latin typeface="Times New Roman" panose="02020603050405020304" pitchFamily="18" charset="0"/>
              <a:cs typeface="Times New Roman" panose="02020603050405020304" pitchFamily="18" charset="0"/>
            </a:endParaRPr>
          </a:p>
          <a:p>
            <a:pPr marL="0" indent="0" algn="ctr">
              <a:buNone/>
            </a:pPr>
            <a:endParaRPr lang="it-IT" b="1" dirty="0">
              <a:latin typeface="Times New Roman" panose="02020603050405020304" pitchFamily="18" charset="0"/>
              <a:cs typeface="Times New Roman" panose="02020603050405020304" pitchFamily="18" charset="0"/>
            </a:endParaRPr>
          </a:p>
        </p:txBody>
      </p:sp>
      <p:sp>
        <p:nvSpPr>
          <p:cNvPr id="5" name="Segnaposto numero diapositiva 4">
            <a:extLst>
              <a:ext uri="{FF2B5EF4-FFF2-40B4-BE49-F238E27FC236}">
                <a16:creationId xmlns:a16="http://schemas.microsoft.com/office/drawing/2014/main" id="{DF6C9ED1-608A-420A-915C-B8C527987344}"/>
              </a:ext>
            </a:extLst>
          </p:cNvPr>
          <p:cNvSpPr>
            <a:spLocks noGrp="1"/>
          </p:cNvSpPr>
          <p:nvPr>
            <p:ph type="sldNum" sz="quarter" idx="12"/>
          </p:nvPr>
        </p:nvSpPr>
        <p:spPr/>
        <p:txBody>
          <a:bodyPr/>
          <a:lstStyle/>
          <a:p>
            <a:fld id="{D8AE563E-7493-4196-89C0-594110B6003A}" type="slidenum">
              <a:rPr lang="it-IT" smtClean="0">
                <a:latin typeface="Times New Roman" panose="02020603050405020304" pitchFamily="18" charset="0"/>
                <a:cs typeface="Times New Roman" panose="02020603050405020304" pitchFamily="18" charset="0"/>
              </a:rPr>
              <a:t>17</a:t>
            </a:fld>
            <a:endParaRPr lang="it-IT" dirty="0">
              <a:latin typeface="Times New Roman" panose="02020603050405020304" pitchFamily="18" charset="0"/>
              <a:cs typeface="Times New Roman" panose="02020603050405020304" pitchFamily="18" charset="0"/>
            </a:endParaRPr>
          </a:p>
        </p:txBody>
      </p:sp>
      <p:pic>
        <p:nvPicPr>
          <p:cNvPr id="4" name="Immagine 3">
            <a:extLst>
              <a:ext uri="{FF2B5EF4-FFF2-40B4-BE49-F238E27FC236}">
                <a16:creationId xmlns:a16="http://schemas.microsoft.com/office/drawing/2014/main" id="{B4E27F61-05F7-442A-86C0-1D1A5C2AA5A8}"/>
              </a:ext>
            </a:extLst>
          </p:cNvPr>
          <p:cNvPicPr>
            <a:picLocks noChangeAspect="1"/>
          </p:cNvPicPr>
          <p:nvPr/>
        </p:nvPicPr>
        <p:blipFill>
          <a:blip r:embed="rId2"/>
          <a:stretch>
            <a:fillRect/>
          </a:stretch>
        </p:blipFill>
        <p:spPr>
          <a:xfrm>
            <a:off x="349637" y="290859"/>
            <a:ext cx="2298391" cy="390178"/>
          </a:xfrm>
          <a:prstGeom prst="rect">
            <a:avLst/>
          </a:prstGeom>
        </p:spPr>
      </p:pic>
      <p:sp>
        <p:nvSpPr>
          <p:cNvPr id="6" name="Segnaposto piè di pagina 5">
            <a:extLst>
              <a:ext uri="{FF2B5EF4-FFF2-40B4-BE49-F238E27FC236}">
                <a16:creationId xmlns:a16="http://schemas.microsoft.com/office/drawing/2014/main" id="{5B9AB612-A6EB-0F32-401E-A5868FD59EF6}"/>
              </a:ext>
            </a:extLst>
          </p:cNvPr>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1978082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BD8776-157F-4C53-991F-47959D3DD644}"/>
              </a:ext>
            </a:extLst>
          </p:cNvPr>
          <p:cNvSpPr>
            <a:spLocks noGrp="1"/>
          </p:cNvSpPr>
          <p:nvPr>
            <p:ph type="title"/>
          </p:nvPr>
        </p:nvSpPr>
        <p:spPr>
          <a:xfrm>
            <a:off x="947956" y="681037"/>
            <a:ext cx="10405844" cy="1009651"/>
          </a:xfrm>
        </p:spPr>
        <p:txBody>
          <a:bodyPr>
            <a:normAutofit fontScale="90000"/>
          </a:bodyPr>
          <a:lstStyle/>
          <a:p>
            <a:pPr algn="ctr"/>
            <a:r>
              <a:rPr kumimoji="0" lang="it-IT" sz="42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Invito 1°- 2026</a:t>
            </a:r>
            <a:br>
              <a:rPr kumimoji="0" lang="it-IT" sz="66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r>
              <a:rPr kumimoji="0" lang="it-IT" sz="32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Linea 10: </a:t>
            </a:r>
            <a:r>
              <a:rPr kumimoji="0" lang="it-IT" sz="3200" b="1"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Linea della Bilateralità Artigiana</a:t>
            </a:r>
            <a:endParaRPr lang="it-IT" sz="3200" b="1" dirty="0">
              <a:latin typeface="Times New Roman" panose="02020603050405020304" pitchFamily="18" charset="0"/>
              <a:cs typeface="Times New Roman" panose="02020603050405020304" pitchFamily="18" charset="0"/>
            </a:endParaRPr>
          </a:p>
        </p:txBody>
      </p:sp>
      <p:sp>
        <p:nvSpPr>
          <p:cNvPr id="3" name="Segnaposto contenuto 2">
            <a:extLst>
              <a:ext uri="{FF2B5EF4-FFF2-40B4-BE49-F238E27FC236}">
                <a16:creationId xmlns:a16="http://schemas.microsoft.com/office/drawing/2014/main" id="{84C8DB57-3507-4B1E-8B93-6A3699038317}"/>
              </a:ext>
            </a:extLst>
          </p:cNvPr>
          <p:cNvSpPr>
            <a:spLocks noGrp="1"/>
          </p:cNvSpPr>
          <p:nvPr>
            <p:ph idx="1"/>
          </p:nvPr>
        </p:nvSpPr>
        <p:spPr>
          <a:xfrm>
            <a:off x="645952" y="1825625"/>
            <a:ext cx="10805020" cy="4351338"/>
          </a:xfrm>
        </p:spPr>
        <p:txBody>
          <a:bodyPr>
            <a:normAutofit/>
          </a:bodyPr>
          <a:lstStyle/>
          <a:p>
            <a:pPr marL="0" indent="0" algn="ctr">
              <a:buNone/>
            </a:pPr>
            <a:endParaRPr lang="it-IT" sz="2400" b="1" u="sng" dirty="0">
              <a:latin typeface="Times New Roman" panose="02020603050405020304" pitchFamily="18" charset="0"/>
              <a:cs typeface="Times New Roman" panose="02020603050405020304" pitchFamily="18" charset="0"/>
            </a:endParaRPr>
          </a:p>
          <a:p>
            <a:pPr marL="0" indent="0" algn="ctr">
              <a:buNone/>
            </a:pPr>
            <a:r>
              <a:rPr lang="it-IT" sz="2400" b="1" u="sng" dirty="0">
                <a:latin typeface="Times New Roman" panose="02020603050405020304" pitchFamily="18" charset="0"/>
                <a:cs typeface="Times New Roman" panose="02020603050405020304" pitchFamily="18" charset="0"/>
              </a:rPr>
              <a:t>Beneficiari</a:t>
            </a:r>
            <a:endParaRPr lang="it-IT" sz="2400" b="1" i="1" u="sng" dirty="0">
              <a:latin typeface="Times New Roman" panose="02020603050405020304" pitchFamily="18" charset="0"/>
              <a:cs typeface="Times New Roman" panose="02020603050405020304" pitchFamily="18" charset="0"/>
            </a:endParaRPr>
          </a:p>
          <a:p>
            <a:pPr marL="0" indent="0" algn="ctr">
              <a:buNone/>
            </a:pPr>
            <a:endParaRPr lang="it-IT" sz="2000" b="1" i="1" u="sng" dirty="0">
              <a:latin typeface="Times New Roman" panose="02020603050405020304" pitchFamily="18" charset="0"/>
              <a:cs typeface="Times New Roman" panose="02020603050405020304" pitchFamily="18" charset="0"/>
            </a:endParaRPr>
          </a:p>
          <a:p>
            <a:pPr marL="0" indent="0" algn="ctr">
              <a:buNone/>
            </a:pPr>
            <a:r>
              <a:rPr lang="it-IT" sz="2000" b="1" u="sng" dirty="0">
                <a:latin typeface="Times New Roman" panose="02020603050405020304" pitchFamily="18" charset="0"/>
                <a:cs typeface="Times New Roman" panose="02020603050405020304" pitchFamily="18" charset="0"/>
              </a:rPr>
              <a:t>Tipologia A)</a:t>
            </a:r>
            <a:r>
              <a:rPr lang="it-IT" sz="2000" dirty="0">
                <a:latin typeface="Times New Roman" panose="02020603050405020304" pitchFamily="18" charset="0"/>
                <a:cs typeface="Times New Roman" panose="02020603050405020304" pitchFamily="18" charset="0"/>
              </a:rPr>
              <a:t>: sono le aziende di nuova adesione, che hanno aderito al Fondo dopo il 3 giugno 2026</a:t>
            </a:r>
          </a:p>
          <a:p>
            <a:pPr marL="0" indent="0" algn="ctr">
              <a:buNone/>
            </a:pPr>
            <a:r>
              <a:rPr lang="it-IT" sz="2000" dirty="0">
                <a:latin typeface="Times New Roman" panose="02020603050405020304" pitchFamily="18" charset="0"/>
                <a:cs typeface="Times New Roman" panose="02020603050405020304" pitchFamily="18" charset="0"/>
              </a:rPr>
              <a:t>Rientrano in tale tipologia:</a:t>
            </a:r>
          </a:p>
          <a:p>
            <a:pPr marL="0" indent="0" algn="ctr">
              <a:buNone/>
            </a:pPr>
            <a:r>
              <a:rPr lang="it-IT" sz="2000" dirty="0">
                <a:latin typeface="Times New Roman" panose="02020603050405020304" pitchFamily="18" charset="0"/>
                <a:cs typeface="Times New Roman" panose="02020603050405020304" pitchFamily="18" charset="0"/>
              </a:rPr>
              <a:t>- sempre inoptate</a:t>
            </a:r>
          </a:p>
          <a:p>
            <a:pPr marL="0" indent="0" algn="ctr">
              <a:buNone/>
            </a:pPr>
            <a:r>
              <a:rPr lang="it-IT" sz="2000" dirty="0">
                <a:latin typeface="Times New Roman" panose="02020603050405020304" pitchFamily="18" charset="0"/>
                <a:cs typeface="Times New Roman" panose="02020603050405020304" pitchFamily="18" charset="0"/>
              </a:rPr>
              <a:t>- Aziende di ritorno o provenienti da altro Fondo </a:t>
            </a:r>
            <a:r>
              <a:rPr lang="it-IT" sz="2000" u="sng" dirty="0">
                <a:latin typeface="Times New Roman" panose="02020603050405020304" pitchFamily="18" charset="0"/>
                <a:cs typeface="Times New Roman" panose="02020603050405020304" pitchFamily="18" charset="0"/>
              </a:rPr>
              <a:t>che non hanno mai beneficiato di contributi del Fondo</a:t>
            </a:r>
          </a:p>
          <a:p>
            <a:pPr marL="0" indent="0" algn="ctr">
              <a:buNone/>
            </a:pPr>
            <a:endParaRPr lang="it-IT" sz="2000" u="sng" dirty="0">
              <a:latin typeface="Times New Roman" panose="02020603050405020304" pitchFamily="18" charset="0"/>
              <a:cs typeface="Times New Roman" panose="02020603050405020304" pitchFamily="18" charset="0"/>
            </a:endParaRPr>
          </a:p>
          <a:p>
            <a:pPr marL="0" indent="0" algn="ctr">
              <a:buNone/>
            </a:pPr>
            <a:r>
              <a:rPr lang="it-IT" sz="2000" b="1" u="sng" dirty="0">
                <a:latin typeface="Times New Roman" panose="02020603050405020304" pitchFamily="18" charset="0"/>
                <a:cs typeface="Times New Roman" panose="02020603050405020304" pitchFamily="18" charset="0"/>
              </a:rPr>
              <a:t>Tipologia B)</a:t>
            </a:r>
            <a:r>
              <a:rPr lang="it-IT" sz="2000" dirty="0">
                <a:latin typeface="Times New Roman" panose="02020603050405020304" pitchFamily="18" charset="0"/>
                <a:cs typeface="Times New Roman" panose="02020603050405020304" pitchFamily="18" charset="0"/>
              </a:rPr>
              <a:t>: sono le aziende già aderenti all’11 maggio 2026, </a:t>
            </a:r>
            <a:r>
              <a:rPr lang="it-IT" sz="2000" u="sng" dirty="0">
                <a:latin typeface="Times New Roman" panose="02020603050405020304" pitchFamily="18" charset="0"/>
                <a:cs typeface="Times New Roman" panose="02020603050405020304" pitchFamily="18" charset="0"/>
              </a:rPr>
              <a:t>che non hanno mai revocato e più beneficiato di contributi dal 2015</a:t>
            </a:r>
            <a:endParaRPr lang="it-IT" sz="1800" u="sng" dirty="0">
              <a:latin typeface="Times New Roman" panose="02020603050405020304" pitchFamily="18" charset="0"/>
              <a:cs typeface="Times New Roman" panose="02020603050405020304" pitchFamily="18" charset="0"/>
            </a:endParaRPr>
          </a:p>
          <a:p>
            <a:pPr marL="0" indent="0" algn="ctr">
              <a:buNone/>
            </a:pPr>
            <a:endParaRPr lang="it-IT" sz="18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Segnaposto numero diapositiva 4">
            <a:extLst>
              <a:ext uri="{FF2B5EF4-FFF2-40B4-BE49-F238E27FC236}">
                <a16:creationId xmlns:a16="http://schemas.microsoft.com/office/drawing/2014/main" id="{DF6C9ED1-608A-420A-915C-B8C527987344}"/>
              </a:ext>
            </a:extLst>
          </p:cNvPr>
          <p:cNvSpPr>
            <a:spLocks noGrp="1"/>
          </p:cNvSpPr>
          <p:nvPr>
            <p:ph type="sldNum" sz="quarter" idx="12"/>
          </p:nvPr>
        </p:nvSpPr>
        <p:spPr/>
        <p:txBody>
          <a:bodyPr/>
          <a:lstStyle/>
          <a:p>
            <a:fld id="{D8AE563E-7493-4196-89C0-594110B6003A}" type="slidenum">
              <a:rPr lang="it-IT" smtClean="0">
                <a:latin typeface="Times New Roman" panose="02020603050405020304" pitchFamily="18" charset="0"/>
                <a:cs typeface="Times New Roman" panose="02020603050405020304" pitchFamily="18" charset="0"/>
              </a:rPr>
              <a:t>18</a:t>
            </a:fld>
            <a:endParaRPr lang="it-IT" dirty="0">
              <a:latin typeface="Times New Roman" panose="02020603050405020304" pitchFamily="18" charset="0"/>
              <a:cs typeface="Times New Roman" panose="02020603050405020304" pitchFamily="18" charset="0"/>
            </a:endParaRPr>
          </a:p>
        </p:txBody>
      </p:sp>
      <p:pic>
        <p:nvPicPr>
          <p:cNvPr id="4" name="Immagine 3">
            <a:extLst>
              <a:ext uri="{FF2B5EF4-FFF2-40B4-BE49-F238E27FC236}">
                <a16:creationId xmlns:a16="http://schemas.microsoft.com/office/drawing/2014/main" id="{B4E27F61-05F7-442A-86C0-1D1A5C2AA5A8}"/>
              </a:ext>
            </a:extLst>
          </p:cNvPr>
          <p:cNvPicPr>
            <a:picLocks noChangeAspect="1"/>
          </p:cNvPicPr>
          <p:nvPr/>
        </p:nvPicPr>
        <p:blipFill>
          <a:blip r:embed="rId2"/>
          <a:stretch>
            <a:fillRect/>
          </a:stretch>
        </p:blipFill>
        <p:spPr>
          <a:xfrm>
            <a:off x="89578" y="223391"/>
            <a:ext cx="2298391" cy="390178"/>
          </a:xfrm>
          <a:prstGeom prst="rect">
            <a:avLst/>
          </a:prstGeom>
        </p:spPr>
      </p:pic>
      <p:sp>
        <p:nvSpPr>
          <p:cNvPr id="6" name="Segnaposto piè di pagina 5">
            <a:extLst>
              <a:ext uri="{FF2B5EF4-FFF2-40B4-BE49-F238E27FC236}">
                <a16:creationId xmlns:a16="http://schemas.microsoft.com/office/drawing/2014/main" id="{91AE6BF5-296E-CBCB-7060-8F545F043CEB}"/>
              </a:ext>
            </a:extLst>
          </p:cNvPr>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2735905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90366-1748-BD6A-F615-2736AAB193D5}"/>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D7DB7B2D-20E0-9105-0D52-DBC8D74AE3C9}"/>
              </a:ext>
            </a:extLst>
          </p:cNvPr>
          <p:cNvSpPr>
            <a:spLocks noGrp="1"/>
          </p:cNvSpPr>
          <p:nvPr>
            <p:ph type="title"/>
          </p:nvPr>
        </p:nvSpPr>
        <p:spPr>
          <a:xfrm>
            <a:off x="172529" y="560213"/>
            <a:ext cx="11907960" cy="1265410"/>
          </a:xfrm>
        </p:spPr>
        <p:txBody>
          <a:bodyPr>
            <a:normAutofit/>
          </a:bodyPr>
          <a:lstStyle/>
          <a:p>
            <a:pPr algn="ctr"/>
            <a:r>
              <a:rPr lang="it-IT" sz="4000" b="1" dirty="0">
                <a:solidFill>
                  <a:prstClr val="black"/>
                </a:solidFill>
                <a:latin typeface="Times New Roman" panose="02020603050405020304" pitchFamily="18" charset="0"/>
                <a:cs typeface="Times New Roman" panose="02020603050405020304" pitchFamily="18" charset="0"/>
              </a:rPr>
              <a:t>Invito 1°- 2026</a:t>
            </a:r>
            <a:br>
              <a:rPr lang="it-IT" sz="6000" b="1" dirty="0">
                <a:solidFill>
                  <a:prstClr val="black"/>
                </a:solidFill>
                <a:latin typeface="Times New Roman" panose="02020603050405020304" pitchFamily="18" charset="0"/>
                <a:cs typeface="Times New Roman" panose="02020603050405020304" pitchFamily="18" charset="0"/>
              </a:rPr>
            </a:br>
            <a:r>
              <a:rPr lang="it-IT" sz="2800" b="1" dirty="0">
                <a:solidFill>
                  <a:prstClr val="black"/>
                </a:solidFill>
                <a:latin typeface="Times New Roman" panose="02020603050405020304" pitchFamily="18" charset="0"/>
                <a:cs typeface="Times New Roman" panose="02020603050405020304" pitchFamily="18" charset="0"/>
              </a:rPr>
              <a:t>Linea 10: Linea della Bilateralità Artigiana</a:t>
            </a:r>
            <a:endParaRPr lang="it-IT" sz="2400" b="1" dirty="0">
              <a:latin typeface="Times New Roman" panose="02020603050405020304" pitchFamily="18" charset="0"/>
              <a:cs typeface="Times New Roman" panose="02020603050405020304" pitchFamily="18" charset="0"/>
            </a:endParaRPr>
          </a:p>
        </p:txBody>
      </p:sp>
      <p:sp>
        <p:nvSpPr>
          <p:cNvPr id="3" name="Segnaposto contenuto 2">
            <a:extLst>
              <a:ext uri="{FF2B5EF4-FFF2-40B4-BE49-F238E27FC236}">
                <a16:creationId xmlns:a16="http://schemas.microsoft.com/office/drawing/2014/main" id="{6850F58C-978D-2188-30F4-0D9C0C6D7C99}"/>
              </a:ext>
            </a:extLst>
          </p:cNvPr>
          <p:cNvSpPr>
            <a:spLocks noGrp="1"/>
          </p:cNvSpPr>
          <p:nvPr>
            <p:ph idx="1"/>
          </p:nvPr>
        </p:nvSpPr>
        <p:spPr>
          <a:xfrm>
            <a:off x="362309" y="1825624"/>
            <a:ext cx="11395495" cy="4530725"/>
          </a:xfrm>
        </p:spPr>
        <p:txBody>
          <a:bodyPr>
            <a:normAutofit/>
          </a:bodyPr>
          <a:lstStyle/>
          <a:p>
            <a:pPr marL="0" indent="0" algn="ctr">
              <a:buNone/>
            </a:pPr>
            <a:r>
              <a:rPr lang="it-IT" sz="2400" b="1" u="sng" dirty="0">
                <a:latin typeface="Times New Roman" panose="02020603050405020304" pitchFamily="18" charset="0"/>
                <a:cs typeface="Times New Roman" panose="02020603050405020304" pitchFamily="18" charset="0"/>
              </a:rPr>
              <a:t>Ammissibilità: cosa prevede 1</a:t>
            </a:r>
          </a:p>
          <a:p>
            <a:pPr marL="0" indent="0" algn="ctr">
              <a:buNone/>
            </a:pPr>
            <a:endParaRPr lang="it-IT" sz="2400" b="1" u="sng" dirty="0">
              <a:latin typeface="Times New Roman" panose="02020603050405020304" pitchFamily="18" charset="0"/>
              <a:cs typeface="Times New Roman" panose="02020603050405020304" pitchFamily="18" charset="0"/>
            </a:endParaRPr>
          </a:p>
          <a:p>
            <a:pPr marL="0" indent="0" algn="ctr">
              <a:buNone/>
            </a:pPr>
            <a:r>
              <a:rPr lang="it-IT" sz="2000" b="1" dirty="0">
                <a:latin typeface="Times New Roman" panose="02020603050405020304" pitchFamily="18" charset="0"/>
                <a:cs typeface="Times New Roman" panose="02020603050405020304" pitchFamily="18" charset="0"/>
              </a:rPr>
              <a:t>Tipologia A)</a:t>
            </a:r>
            <a:r>
              <a:rPr lang="it-IT" sz="2000" dirty="0">
                <a:latin typeface="Times New Roman" panose="02020603050405020304" pitchFamily="18" charset="0"/>
                <a:cs typeface="Times New Roman" panose="02020603050405020304" pitchFamily="18" charset="0"/>
              </a:rPr>
              <a:t>: sono le aziende di nuova adesione, che hanno aderito dopo il 3 giugno 2026</a:t>
            </a:r>
          </a:p>
          <a:p>
            <a:pPr marL="457200" indent="-457200" algn="ctr">
              <a:buAutoNum type="arabicPeriod"/>
            </a:pPr>
            <a:r>
              <a:rPr lang="it-IT" sz="2000" b="1" u="sng" dirty="0">
                <a:latin typeface="Times New Roman" panose="02020603050405020304" pitchFamily="18" charset="0"/>
                <a:cs typeface="Times New Roman" panose="02020603050405020304" pitchFamily="18" charset="0"/>
              </a:rPr>
              <a:t>sempre inoptate</a:t>
            </a:r>
            <a:r>
              <a:rPr lang="it-IT" sz="2000" b="1" dirty="0">
                <a:latin typeface="Times New Roman" panose="02020603050405020304" pitchFamily="18" charset="0"/>
                <a:cs typeface="Times New Roman" panose="02020603050405020304" pitchFamily="18" charset="0"/>
              </a:rPr>
              <a:t>:  </a:t>
            </a:r>
          </a:p>
          <a:p>
            <a:pPr algn="ctr"/>
            <a:r>
              <a:rPr lang="it-IT" sz="2000" dirty="0">
                <a:latin typeface="Times New Roman" panose="02020603050405020304" pitchFamily="18" charset="0"/>
                <a:cs typeface="Times New Roman" panose="02020603050405020304" pitchFamily="18" charset="0"/>
              </a:rPr>
              <a:t>Cassetto non valorizzato con FART</a:t>
            </a:r>
          </a:p>
          <a:p>
            <a:pPr algn="ctr"/>
            <a:r>
              <a:rPr lang="it-IT" sz="2000" dirty="0">
                <a:latin typeface="Times New Roman" panose="02020603050405020304" pitchFamily="18" charset="0"/>
                <a:cs typeface="Times New Roman" panose="02020603050405020304" pitchFamily="18" charset="0"/>
              </a:rPr>
              <a:t>Uniemens con codice FART</a:t>
            </a:r>
          </a:p>
          <a:p>
            <a:pPr algn="ctr"/>
            <a:r>
              <a:rPr lang="it-IT" sz="2000" dirty="0">
                <a:latin typeface="Times New Roman" panose="02020603050405020304" pitchFamily="18" charset="0"/>
                <a:cs typeface="Times New Roman" panose="02020603050405020304" pitchFamily="18" charset="0"/>
              </a:rPr>
              <a:t>PEC di notifica dell’adesione dal Legale Rappresentante + C.I.</a:t>
            </a:r>
          </a:p>
          <a:p>
            <a:pPr marL="0" indent="0" algn="ctr">
              <a:buNone/>
            </a:pPr>
            <a:endParaRPr lang="it-IT" sz="2000" dirty="0">
              <a:latin typeface="Times New Roman" panose="02020603050405020304" pitchFamily="18" charset="0"/>
              <a:cs typeface="Times New Roman" panose="02020603050405020304" pitchFamily="18" charset="0"/>
            </a:endParaRPr>
          </a:p>
          <a:p>
            <a:pPr marL="0" indent="0" algn="ctr">
              <a:buNone/>
            </a:pPr>
            <a:r>
              <a:rPr lang="it-IT" sz="2000" b="1" dirty="0">
                <a:latin typeface="Times New Roman" panose="02020603050405020304" pitchFamily="18" charset="0"/>
                <a:cs typeface="Times New Roman" panose="02020603050405020304" pitchFamily="18" charset="0"/>
              </a:rPr>
              <a:t>2. </a:t>
            </a:r>
            <a:r>
              <a:rPr lang="it-IT" sz="2000" b="1" u="sng" dirty="0">
                <a:latin typeface="Times New Roman" panose="02020603050405020304" pitchFamily="18" charset="0"/>
                <a:cs typeface="Times New Roman" panose="02020603050405020304" pitchFamily="18" charset="0"/>
              </a:rPr>
              <a:t>per tutte le altre aziende della tipologia A:</a:t>
            </a:r>
          </a:p>
          <a:p>
            <a:pPr algn="ctr"/>
            <a:r>
              <a:rPr lang="it-IT" sz="2000" dirty="0">
                <a:latin typeface="Times New Roman" panose="02020603050405020304" pitchFamily="18" charset="0"/>
                <a:cs typeface="Times New Roman" panose="02020603050405020304" pitchFamily="18" charset="0"/>
              </a:rPr>
              <a:t>cassetto per la verifica della permanenza dei 12 mesi se provenienti da altro Fondo</a:t>
            </a:r>
          </a:p>
          <a:p>
            <a:pPr algn="ctr"/>
            <a:r>
              <a:rPr lang="it-IT" sz="2000" dirty="0">
                <a:latin typeface="Times New Roman" panose="02020603050405020304" pitchFamily="18" charset="0"/>
                <a:cs typeface="Times New Roman" panose="02020603050405020304" pitchFamily="18" charset="0"/>
              </a:rPr>
              <a:t> PEC di notifica dell’adesione dal Legale Rappresentante + C.I.</a:t>
            </a:r>
          </a:p>
          <a:p>
            <a:pPr marL="0" indent="0" algn="ctr">
              <a:buNone/>
            </a:pPr>
            <a:endParaRPr lang="it-IT" b="1" dirty="0">
              <a:latin typeface="Times New Roman" panose="02020603050405020304" pitchFamily="18" charset="0"/>
              <a:cs typeface="Times New Roman" panose="02020603050405020304" pitchFamily="18" charset="0"/>
            </a:endParaRPr>
          </a:p>
        </p:txBody>
      </p:sp>
      <p:sp>
        <p:nvSpPr>
          <p:cNvPr id="5" name="Segnaposto numero diapositiva 4">
            <a:extLst>
              <a:ext uri="{FF2B5EF4-FFF2-40B4-BE49-F238E27FC236}">
                <a16:creationId xmlns:a16="http://schemas.microsoft.com/office/drawing/2014/main" id="{FDB51808-9D4B-2B80-8410-C6A02C008A96}"/>
              </a:ext>
            </a:extLst>
          </p:cNvPr>
          <p:cNvSpPr>
            <a:spLocks noGrp="1"/>
          </p:cNvSpPr>
          <p:nvPr>
            <p:ph type="sldNum" sz="quarter" idx="12"/>
          </p:nvPr>
        </p:nvSpPr>
        <p:spPr/>
        <p:txBody>
          <a:bodyPr/>
          <a:lstStyle/>
          <a:p>
            <a:fld id="{D8AE563E-7493-4196-89C0-594110B6003A}" type="slidenum">
              <a:rPr lang="it-IT" smtClean="0">
                <a:latin typeface="Times New Roman" panose="02020603050405020304" pitchFamily="18" charset="0"/>
                <a:cs typeface="Times New Roman" panose="02020603050405020304" pitchFamily="18" charset="0"/>
              </a:rPr>
              <a:t>19</a:t>
            </a:fld>
            <a:endParaRPr lang="it-IT" dirty="0">
              <a:latin typeface="Times New Roman" panose="02020603050405020304" pitchFamily="18" charset="0"/>
              <a:cs typeface="Times New Roman" panose="02020603050405020304" pitchFamily="18" charset="0"/>
            </a:endParaRPr>
          </a:p>
        </p:txBody>
      </p:sp>
      <p:pic>
        <p:nvPicPr>
          <p:cNvPr id="4" name="Immagine 3">
            <a:extLst>
              <a:ext uri="{FF2B5EF4-FFF2-40B4-BE49-F238E27FC236}">
                <a16:creationId xmlns:a16="http://schemas.microsoft.com/office/drawing/2014/main" id="{937B4F75-6EB7-87FF-A7AF-84C41640F35A}"/>
              </a:ext>
            </a:extLst>
          </p:cNvPr>
          <p:cNvPicPr>
            <a:picLocks noChangeAspect="1"/>
          </p:cNvPicPr>
          <p:nvPr/>
        </p:nvPicPr>
        <p:blipFill>
          <a:blip r:embed="rId2"/>
          <a:stretch>
            <a:fillRect/>
          </a:stretch>
        </p:blipFill>
        <p:spPr>
          <a:xfrm>
            <a:off x="111512" y="170035"/>
            <a:ext cx="2298391" cy="390178"/>
          </a:xfrm>
          <a:prstGeom prst="rect">
            <a:avLst/>
          </a:prstGeom>
        </p:spPr>
      </p:pic>
      <p:sp>
        <p:nvSpPr>
          <p:cNvPr id="6" name="Segnaposto piè di pagina 5">
            <a:extLst>
              <a:ext uri="{FF2B5EF4-FFF2-40B4-BE49-F238E27FC236}">
                <a16:creationId xmlns:a16="http://schemas.microsoft.com/office/drawing/2014/main" id="{D9CFAE4E-FDB5-3C11-637C-BA8FDB7F3D64}"/>
              </a:ext>
            </a:extLst>
          </p:cNvPr>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3099575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2349CC-6207-473B-AE7E-FFAC00320A19}"/>
              </a:ext>
            </a:extLst>
          </p:cNvPr>
          <p:cNvSpPr>
            <a:spLocks noGrp="1"/>
          </p:cNvSpPr>
          <p:nvPr>
            <p:ph type="ctrTitle"/>
          </p:nvPr>
        </p:nvSpPr>
        <p:spPr>
          <a:xfrm>
            <a:off x="1795244" y="964734"/>
            <a:ext cx="8872756" cy="1518408"/>
          </a:xfrm>
        </p:spPr>
        <p:txBody>
          <a:bodyPr>
            <a:normAutofit fontScale="90000"/>
          </a:bodyPr>
          <a:lstStyle/>
          <a:p>
            <a:br>
              <a:rPr lang="it-IT" b="1" dirty="0">
                <a:latin typeface="Times New Roman" panose="02020603050405020304" pitchFamily="18" charset="0"/>
                <a:cs typeface="Times New Roman" panose="02020603050405020304" pitchFamily="18" charset="0"/>
              </a:rPr>
            </a:br>
            <a:br>
              <a:rPr lang="it-IT" b="1" dirty="0">
                <a:latin typeface="Times New Roman" panose="02020603050405020304" pitchFamily="18" charset="0"/>
                <a:cs typeface="Times New Roman" panose="02020603050405020304" pitchFamily="18" charset="0"/>
              </a:rPr>
            </a:br>
            <a:br>
              <a:rPr lang="it-IT" b="1" dirty="0">
                <a:latin typeface="Times New Roman" panose="02020603050405020304" pitchFamily="18" charset="0"/>
                <a:cs typeface="Times New Roman" panose="02020603050405020304" pitchFamily="18" charset="0"/>
              </a:rPr>
            </a:br>
            <a:br>
              <a:rPr lang="it-IT" sz="4900" b="1" dirty="0">
                <a:latin typeface="Times New Roman" panose="02020603050405020304" pitchFamily="18" charset="0"/>
                <a:cs typeface="Times New Roman" panose="02020603050405020304" pitchFamily="18" charset="0"/>
              </a:rPr>
            </a:br>
            <a:endParaRPr lang="it-IT" b="1" dirty="0">
              <a:latin typeface="Times New Roman" panose="02020603050405020304" pitchFamily="18" charset="0"/>
              <a:cs typeface="Times New Roman" panose="02020603050405020304" pitchFamily="18" charset="0"/>
            </a:endParaRPr>
          </a:p>
        </p:txBody>
      </p:sp>
      <p:sp>
        <p:nvSpPr>
          <p:cNvPr id="3" name="Sottotitolo 2">
            <a:extLst>
              <a:ext uri="{FF2B5EF4-FFF2-40B4-BE49-F238E27FC236}">
                <a16:creationId xmlns:a16="http://schemas.microsoft.com/office/drawing/2014/main" id="{9AD845C0-1E8D-4055-88DA-336593C25886}"/>
              </a:ext>
            </a:extLst>
          </p:cNvPr>
          <p:cNvSpPr>
            <a:spLocks noGrp="1"/>
          </p:cNvSpPr>
          <p:nvPr>
            <p:ph type="subTitle" idx="1"/>
          </p:nvPr>
        </p:nvSpPr>
        <p:spPr>
          <a:xfrm>
            <a:off x="897623" y="1924290"/>
            <a:ext cx="10456178" cy="4560399"/>
          </a:xfrm>
        </p:spPr>
        <p:txBody>
          <a:bodyPr>
            <a:normAutofit/>
          </a:bodyPr>
          <a:lstStyle/>
          <a:p>
            <a:pPr marL="342900" lvl="0" indent="-342900">
              <a:buFont typeface="Arial" panose="020B0604020202020204" pitchFamily="34" charset="0"/>
              <a:buChar char="•"/>
            </a:pPr>
            <a:r>
              <a:rPr lang="it-IT" b="1" dirty="0">
                <a:latin typeface="Times New Roman" panose="02020603050405020304" pitchFamily="18" charset="0"/>
                <a:cs typeface="Times New Roman" panose="02020603050405020304" pitchFamily="18" charset="0"/>
              </a:rPr>
              <a:t>Decreto 115 del 9 luglio 2024 del Ministero del lavoro e delle politiche sociali </a:t>
            </a:r>
            <a:r>
              <a:rPr lang="it-IT" dirty="0">
                <a:latin typeface="Times New Roman" panose="02020603050405020304" pitchFamily="18" charset="0"/>
                <a:cs typeface="Times New Roman" panose="02020603050405020304" pitchFamily="18" charset="0"/>
              </a:rPr>
              <a:t>recante la “Disciplina dei servizi di individuazione, di validazione e di certificazione delle competenze relativi alle qualificazioni di titolarità del Ministero del Lavoro e delle Politiche Sociali</a:t>
            </a:r>
          </a:p>
          <a:p>
            <a:pPr marL="342900" lvl="0" indent="-342900">
              <a:buFont typeface="Arial" panose="020B0604020202020204" pitchFamily="34" charset="0"/>
              <a:buChar char="•"/>
            </a:pPr>
            <a:endParaRPr lang="it-IT" dirty="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it-IT" b="1" dirty="0">
                <a:latin typeface="Times New Roman" panose="02020603050405020304" pitchFamily="18" charset="0"/>
                <a:cs typeface="Times New Roman" panose="02020603050405020304" pitchFamily="18" charset="0"/>
              </a:rPr>
              <a:t>Decreto direttoriale n. 227/2026 dell’11 maggio 2026 Ministero del Lavoro e delle Politiche sociali recante </a:t>
            </a:r>
            <a:r>
              <a:rPr lang="it-IT" i="1" dirty="0">
                <a:latin typeface="Times New Roman" panose="02020603050405020304" pitchFamily="18" charset="0"/>
                <a:cs typeface="Times New Roman" panose="02020603050405020304" pitchFamily="18" charset="0"/>
              </a:rPr>
              <a:t>“Linee guida in materia di attivazione, funzionamento e vigilanza dei fondi paritetici interprofessionali per la formazione continua di cui all’art. 118 della legge 23/12/2000 n. 388 – </a:t>
            </a:r>
            <a:r>
              <a:rPr lang="it-IT" i="1" dirty="0" err="1">
                <a:latin typeface="Times New Roman" panose="02020603050405020304" pitchFamily="18" charset="0"/>
                <a:cs typeface="Times New Roman" panose="02020603050405020304" pitchFamily="18" charset="0"/>
              </a:rPr>
              <a:t>realase</a:t>
            </a:r>
            <a:r>
              <a:rPr lang="it-IT" i="1" dirty="0">
                <a:latin typeface="Times New Roman" panose="02020603050405020304" pitchFamily="18" charset="0"/>
                <a:cs typeface="Times New Roman" panose="02020603050405020304" pitchFamily="18" charset="0"/>
              </a:rPr>
              <a:t> maggio 2026</a:t>
            </a:r>
            <a:r>
              <a:rPr lang="it-IT" dirty="0">
                <a:latin typeface="Times New Roman" panose="02020603050405020304" pitchFamily="18" charset="0"/>
                <a:cs typeface="Times New Roman" panose="02020603050405020304" pitchFamily="18" charset="0"/>
              </a:rPr>
              <a:t>” ed eventuali </a:t>
            </a:r>
            <a:r>
              <a:rPr lang="it-IT" dirty="0" err="1">
                <a:latin typeface="Times New Roman" panose="02020603050405020304" pitchFamily="18" charset="0"/>
                <a:cs typeface="Times New Roman" panose="02020603050405020304" pitchFamily="18" charset="0"/>
              </a:rPr>
              <a:t>s.m.i.</a:t>
            </a:r>
            <a:endParaRPr lang="it-IT" dirty="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v"/>
            </a:pPr>
            <a:endParaRPr lang="it-IT" sz="18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5" name="Segnaposto numero diapositiva 4">
            <a:extLst>
              <a:ext uri="{FF2B5EF4-FFF2-40B4-BE49-F238E27FC236}">
                <a16:creationId xmlns:a16="http://schemas.microsoft.com/office/drawing/2014/main" id="{8BB4976B-390A-4CC4-8DFE-E00DB21CDA6C}"/>
              </a:ext>
            </a:extLst>
          </p:cNvPr>
          <p:cNvSpPr>
            <a:spLocks noGrp="1"/>
          </p:cNvSpPr>
          <p:nvPr>
            <p:ph type="sldNum" sz="quarter" idx="12"/>
          </p:nvPr>
        </p:nvSpPr>
        <p:spPr/>
        <p:txBody>
          <a:bodyPr/>
          <a:lstStyle/>
          <a:p>
            <a:fld id="{D8AE563E-7493-4196-89C0-594110B6003A}" type="slidenum">
              <a:rPr lang="it-IT" smtClean="0">
                <a:latin typeface="Times New Roman" panose="02020603050405020304" pitchFamily="18" charset="0"/>
                <a:cs typeface="Times New Roman" panose="02020603050405020304" pitchFamily="18" charset="0"/>
              </a:rPr>
              <a:t>2</a:t>
            </a:fld>
            <a:endParaRPr lang="it-IT" dirty="0">
              <a:latin typeface="Times New Roman" panose="02020603050405020304" pitchFamily="18" charset="0"/>
              <a:cs typeface="Times New Roman" panose="02020603050405020304" pitchFamily="18" charset="0"/>
            </a:endParaRPr>
          </a:p>
        </p:txBody>
      </p:sp>
      <p:pic>
        <p:nvPicPr>
          <p:cNvPr id="6" name="Immagine 5">
            <a:extLst>
              <a:ext uri="{FF2B5EF4-FFF2-40B4-BE49-F238E27FC236}">
                <a16:creationId xmlns:a16="http://schemas.microsoft.com/office/drawing/2014/main" id="{50B189DB-F8F5-46AF-A811-DC4BA4A2AF09}"/>
              </a:ext>
            </a:extLst>
          </p:cNvPr>
          <p:cNvPicPr>
            <a:picLocks noChangeAspect="1"/>
          </p:cNvPicPr>
          <p:nvPr/>
        </p:nvPicPr>
        <p:blipFill>
          <a:blip r:embed="rId2"/>
          <a:stretch>
            <a:fillRect/>
          </a:stretch>
        </p:blipFill>
        <p:spPr>
          <a:xfrm>
            <a:off x="258755" y="373310"/>
            <a:ext cx="2298391" cy="390178"/>
          </a:xfrm>
          <a:prstGeom prst="rect">
            <a:avLst/>
          </a:prstGeom>
        </p:spPr>
      </p:pic>
      <p:sp>
        <p:nvSpPr>
          <p:cNvPr id="7" name="CasellaDiTesto 6">
            <a:extLst>
              <a:ext uri="{FF2B5EF4-FFF2-40B4-BE49-F238E27FC236}">
                <a16:creationId xmlns:a16="http://schemas.microsoft.com/office/drawing/2014/main" id="{4C839312-55D3-6C4B-92FF-3635511D8678}"/>
              </a:ext>
            </a:extLst>
          </p:cNvPr>
          <p:cNvSpPr txBox="1"/>
          <p:nvPr/>
        </p:nvSpPr>
        <p:spPr>
          <a:xfrm>
            <a:off x="1887523" y="1090569"/>
            <a:ext cx="8509233" cy="477054"/>
          </a:xfrm>
          <a:prstGeom prst="rect">
            <a:avLst/>
          </a:prstGeom>
          <a:noFill/>
        </p:spPr>
        <p:txBody>
          <a:bodyPr wrap="square">
            <a:spAutoFit/>
          </a:bodyPr>
          <a:lstStyle/>
          <a:p>
            <a:pPr algn="ctr"/>
            <a:r>
              <a:rPr lang="it-IT" sz="2500" b="1" dirty="0">
                <a:latin typeface="Times New Roman" panose="02020603050405020304" pitchFamily="18" charset="0"/>
                <a:cs typeface="Times New Roman" panose="02020603050405020304" pitchFamily="18" charset="0"/>
              </a:rPr>
              <a:t>Quadro Normativo di riferimento</a:t>
            </a:r>
            <a:endParaRPr lang="it-IT" sz="4000" b="1" dirty="0">
              <a:latin typeface="Times New Roman" panose="02020603050405020304" pitchFamily="18" charset="0"/>
              <a:cs typeface="Times New Roman" panose="02020603050405020304" pitchFamily="18" charset="0"/>
            </a:endParaRPr>
          </a:p>
        </p:txBody>
      </p:sp>
      <p:sp>
        <p:nvSpPr>
          <p:cNvPr id="4" name="Segnaposto piè di pagina 3">
            <a:extLst>
              <a:ext uri="{FF2B5EF4-FFF2-40B4-BE49-F238E27FC236}">
                <a16:creationId xmlns:a16="http://schemas.microsoft.com/office/drawing/2014/main" id="{EA82066D-B607-6DB2-BC3B-B78E2851E983}"/>
              </a:ext>
            </a:extLst>
          </p:cNvPr>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2298210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07060-50F1-BB04-A0A2-95600E6B13C7}"/>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A9BC0675-79E4-A28F-4076-9B2544F66BBF}"/>
              </a:ext>
            </a:extLst>
          </p:cNvPr>
          <p:cNvSpPr>
            <a:spLocks noGrp="1"/>
          </p:cNvSpPr>
          <p:nvPr>
            <p:ph type="title"/>
          </p:nvPr>
        </p:nvSpPr>
        <p:spPr>
          <a:xfrm>
            <a:off x="172529" y="560213"/>
            <a:ext cx="11907960" cy="1265410"/>
          </a:xfrm>
        </p:spPr>
        <p:txBody>
          <a:bodyPr>
            <a:normAutofit/>
          </a:bodyPr>
          <a:lstStyle/>
          <a:p>
            <a:pPr algn="ctr"/>
            <a:r>
              <a:rPr lang="it-IT" sz="3600" b="1" dirty="0">
                <a:solidFill>
                  <a:prstClr val="black"/>
                </a:solidFill>
                <a:latin typeface="Times New Roman" panose="02020603050405020304" pitchFamily="18" charset="0"/>
                <a:cs typeface="Times New Roman" panose="02020603050405020304" pitchFamily="18" charset="0"/>
              </a:rPr>
              <a:t>Invito 1°- 2026</a:t>
            </a:r>
            <a:br>
              <a:rPr lang="it-IT" sz="5400" b="1" dirty="0">
                <a:solidFill>
                  <a:prstClr val="black"/>
                </a:solidFill>
                <a:latin typeface="Times New Roman" panose="02020603050405020304" pitchFamily="18" charset="0"/>
                <a:cs typeface="Times New Roman" panose="02020603050405020304" pitchFamily="18" charset="0"/>
              </a:rPr>
            </a:br>
            <a:r>
              <a:rPr lang="it-IT" sz="2400" b="1" dirty="0">
                <a:solidFill>
                  <a:prstClr val="black"/>
                </a:solidFill>
                <a:latin typeface="Times New Roman" panose="02020603050405020304" pitchFamily="18" charset="0"/>
                <a:cs typeface="Times New Roman" panose="02020603050405020304" pitchFamily="18" charset="0"/>
              </a:rPr>
              <a:t>Linea 10: Linea della Bilateralità Artigiana</a:t>
            </a:r>
            <a:endParaRPr lang="it-IT" sz="2400" b="1" dirty="0">
              <a:latin typeface="Times New Roman" panose="02020603050405020304" pitchFamily="18" charset="0"/>
              <a:cs typeface="Times New Roman" panose="02020603050405020304" pitchFamily="18" charset="0"/>
            </a:endParaRPr>
          </a:p>
        </p:txBody>
      </p:sp>
      <p:sp>
        <p:nvSpPr>
          <p:cNvPr id="3" name="Segnaposto contenuto 2">
            <a:extLst>
              <a:ext uri="{FF2B5EF4-FFF2-40B4-BE49-F238E27FC236}">
                <a16:creationId xmlns:a16="http://schemas.microsoft.com/office/drawing/2014/main" id="{16A419D8-6308-C941-BE74-ABCCDD131548}"/>
              </a:ext>
            </a:extLst>
          </p:cNvPr>
          <p:cNvSpPr>
            <a:spLocks noGrp="1"/>
          </p:cNvSpPr>
          <p:nvPr>
            <p:ph idx="1"/>
          </p:nvPr>
        </p:nvSpPr>
        <p:spPr>
          <a:xfrm>
            <a:off x="362309" y="1825624"/>
            <a:ext cx="11395495" cy="4530725"/>
          </a:xfrm>
        </p:spPr>
        <p:txBody>
          <a:bodyPr>
            <a:normAutofit/>
          </a:bodyPr>
          <a:lstStyle/>
          <a:p>
            <a:pPr marL="0" indent="0" algn="ctr">
              <a:buNone/>
            </a:pPr>
            <a:r>
              <a:rPr lang="it-IT" sz="2400" b="1" u="sng" dirty="0">
                <a:latin typeface="Times New Roman" panose="02020603050405020304" pitchFamily="18" charset="0"/>
                <a:cs typeface="Times New Roman" panose="02020603050405020304" pitchFamily="18" charset="0"/>
              </a:rPr>
              <a:t>Ammissibilità: cosa prevede 2</a:t>
            </a:r>
          </a:p>
          <a:p>
            <a:pPr marL="0" indent="0" algn="ctr">
              <a:buNone/>
            </a:pPr>
            <a:endParaRPr lang="it-IT" sz="2400" b="1" dirty="0">
              <a:latin typeface="Times New Roman" panose="02020603050405020304" pitchFamily="18" charset="0"/>
              <a:cs typeface="Times New Roman" panose="02020603050405020304" pitchFamily="18" charset="0"/>
            </a:endParaRPr>
          </a:p>
          <a:p>
            <a:pPr marL="0" indent="0" algn="ctr">
              <a:buNone/>
            </a:pPr>
            <a:endParaRPr lang="it-IT" sz="2400" b="1" dirty="0">
              <a:latin typeface="Times New Roman" panose="02020603050405020304" pitchFamily="18" charset="0"/>
              <a:cs typeface="Times New Roman" panose="02020603050405020304" pitchFamily="18" charset="0"/>
            </a:endParaRPr>
          </a:p>
          <a:p>
            <a:pPr marL="0" indent="0" algn="ctr">
              <a:buNone/>
            </a:pPr>
            <a:r>
              <a:rPr lang="it-IT" sz="2000" b="1" dirty="0">
                <a:latin typeface="Times New Roman" panose="02020603050405020304" pitchFamily="18" charset="0"/>
                <a:cs typeface="Times New Roman" panose="02020603050405020304" pitchFamily="18" charset="0"/>
              </a:rPr>
              <a:t>Tipologia B)</a:t>
            </a:r>
            <a:r>
              <a:rPr lang="it-IT" sz="2000" dirty="0">
                <a:latin typeface="Times New Roman" panose="02020603050405020304" pitchFamily="18" charset="0"/>
                <a:cs typeface="Times New Roman" panose="02020603050405020304" pitchFamily="18" charset="0"/>
              </a:rPr>
              <a:t>: sono le aziende già aderenti all’11 maggio 2026 </a:t>
            </a:r>
            <a:r>
              <a:rPr lang="it-IT" sz="2000" u="sng" dirty="0">
                <a:latin typeface="Times New Roman" panose="02020603050405020304" pitchFamily="18" charset="0"/>
                <a:cs typeface="Times New Roman" panose="02020603050405020304" pitchFamily="18" charset="0"/>
              </a:rPr>
              <a:t>che non hanno mai revocato e più beneficiato di contributi dal 2015</a:t>
            </a:r>
          </a:p>
          <a:p>
            <a:pPr marL="0" indent="0" algn="ctr">
              <a:buNone/>
            </a:pPr>
            <a:endParaRPr lang="it-IT" sz="2000" dirty="0">
              <a:latin typeface="Times New Roman" panose="02020603050405020304" pitchFamily="18" charset="0"/>
              <a:cs typeface="Times New Roman" panose="02020603050405020304" pitchFamily="18" charset="0"/>
            </a:endParaRPr>
          </a:p>
          <a:p>
            <a:pPr algn="ctr"/>
            <a:r>
              <a:rPr lang="it-IT" sz="2000" dirty="0">
                <a:latin typeface="Times New Roman" panose="02020603050405020304" pitchFamily="18" charset="0"/>
                <a:cs typeface="Times New Roman" panose="02020603050405020304" pitchFamily="18" charset="0"/>
              </a:rPr>
              <a:t>Cassetto previdenziale aggiornato alla data più vicina alla presentazione del progetto per la verifica che non abbia mai revocato</a:t>
            </a:r>
          </a:p>
          <a:p>
            <a:pPr marL="0" indent="0" algn="ctr">
              <a:buNone/>
            </a:pPr>
            <a:endParaRPr lang="it-IT" sz="2000" dirty="0">
              <a:latin typeface="Times New Roman" panose="02020603050405020304" pitchFamily="18" charset="0"/>
              <a:cs typeface="Times New Roman" panose="02020603050405020304" pitchFamily="18" charset="0"/>
            </a:endParaRPr>
          </a:p>
          <a:p>
            <a:pPr marL="0" indent="0" algn="ctr">
              <a:buNone/>
            </a:pPr>
            <a:endParaRPr lang="it-IT" b="1" dirty="0">
              <a:latin typeface="Times New Roman" panose="02020603050405020304" pitchFamily="18" charset="0"/>
              <a:cs typeface="Times New Roman" panose="02020603050405020304" pitchFamily="18" charset="0"/>
            </a:endParaRPr>
          </a:p>
        </p:txBody>
      </p:sp>
      <p:sp>
        <p:nvSpPr>
          <p:cNvPr id="5" name="Segnaposto numero diapositiva 4">
            <a:extLst>
              <a:ext uri="{FF2B5EF4-FFF2-40B4-BE49-F238E27FC236}">
                <a16:creationId xmlns:a16="http://schemas.microsoft.com/office/drawing/2014/main" id="{CBB24960-E7F2-B96C-8192-D34752885662}"/>
              </a:ext>
            </a:extLst>
          </p:cNvPr>
          <p:cNvSpPr>
            <a:spLocks noGrp="1"/>
          </p:cNvSpPr>
          <p:nvPr>
            <p:ph type="sldNum" sz="quarter" idx="12"/>
          </p:nvPr>
        </p:nvSpPr>
        <p:spPr/>
        <p:txBody>
          <a:bodyPr/>
          <a:lstStyle/>
          <a:p>
            <a:fld id="{D8AE563E-7493-4196-89C0-594110B6003A}" type="slidenum">
              <a:rPr lang="it-IT" smtClean="0">
                <a:latin typeface="Times New Roman" panose="02020603050405020304" pitchFamily="18" charset="0"/>
                <a:cs typeface="Times New Roman" panose="02020603050405020304" pitchFamily="18" charset="0"/>
              </a:rPr>
              <a:t>20</a:t>
            </a:fld>
            <a:endParaRPr lang="it-IT" dirty="0">
              <a:latin typeface="Times New Roman" panose="02020603050405020304" pitchFamily="18" charset="0"/>
              <a:cs typeface="Times New Roman" panose="02020603050405020304" pitchFamily="18" charset="0"/>
            </a:endParaRPr>
          </a:p>
        </p:txBody>
      </p:sp>
      <p:pic>
        <p:nvPicPr>
          <p:cNvPr id="4" name="Immagine 3">
            <a:extLst>
              <a:ext uri="{FF2B5EF4-FFF2-40B4-BE49-F238E27FC236}">
                <a16:creationId xmlns:a16="http://schemas.microsoft.com/office/drawing/2014/main" id="{F318A18D-0F87-339B-DEB9-57A8262224E5}"/>
              </a:ext>
            </a:extLst>
          </p:cNvPr>
          <p:cNvPicPr>
            <a:picLocks noChangeAspect="1"/>
          </p:cNvPicPr>
          <p:nvPr/>
        </p:nvPicPr>
        <p:blipFill>
          <a:blip r:embed="rId2"/>
          <a:stretch>
            <a:fillRect/>
          </a:stretch>
        </p:blipFill>
        <p:spPr>
          <a:xfrm>
            <a:off x="111512" y="170035"/>
            <a:ext cx="2298391" cy="390178"/>
          </a:xfrm>
          <a:prstGeom prst="rect">
            <a:avLst/>
          </a:prstGeom>
        </p:spPr>
      </p:pic>
      <p:sp>
        <p:nvSpPr>
          <p:cNvPr id="6" name="Segnaposto piè di pagina 5">
            <a:extLst>
              <a:ext uri="{FF2B5EF4-FFF2-40B4-BE49-F238E27FC236}">
                <a16:creationId xmlns:a16="http://schemas.microsoft.com/office/drawing/2014/main" id="{8D9EC194-B39F-091D-F17B-B4762B82B134}"/>
              </a:ext>
            </a:extLst>
          </p:cNvPr>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1217242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BD8776-157F-4C53-991F-47959D3DD644}"/>
              </a:ext>
            </a:extLst>
          </p:cNvPr>
          <p:cNvSpPr>
            <a:spLocks noGrp="1"/>
          </p:cNvSpPr>
          <p:nvPr>
            <p:ph type="title"/>
          </p:nvPr>
        </p:nvSpPr>
        <p:spPr/>
        <p:txBody>
          <a:bodyPr>
            <a:normAutofit/>
          </a:bodyPr>
          <a:lstStyle/>
          <a:p>
            <a:pPr algn="ctr"/>
            <a:r>
              <a:rPr lang="it-IT" sz="4300" b="1" dirty="0">
                <a:latin typeface="Times New Roman" panose="02020603050405020304" pitchFamily="18" charset="0"/>
                <a:cs typeface="Times New Roman" panose="02020603050405020304" pitchFamily="18" charset="0"/>
              </a:rPr>
              <a:t>Invito 1°- 2026</a:t>
            </a:r>
            <a:br>
              <a:rPr lang="it-IT" sz="5400" b="1" dirty="0">
                <a:latin typeface="Times New Roman" panose="02020603050405020304" pitchFamily="18" charset="0"/>
                <a:cs typeface="Times New Roman" panose="02020603050405020304" pitchFamily="18" charset="0"/>
              </a:rPr>
            </a:br>
            <a:r>
              <a:rPr lang="it-IT" sz="3500" b="1" dirty="0">
                <a:latin typeface="Times New Roman" panose="02020603050405020304" pitchFamily="18" charset="0"/>
                <a:cs typeface="Times New Roman" panose="02020603050405020304" pitchFamily="18" charset="0"/>
              </a:rPr>
              <a:t>Linea 10: Linea della Bilateralità Artigiana</a:t>
            </a:r>
          </a:p>
        </p:txBody>
      </p:sp>
      <p:sp>
        <p:nvSpPr>
          <p:cNvPr id="3" name="Segnaposto contenuto 2">
            <a:extLst>
              <a:ext uri="{FF2B5EF4-FFF2-40B4-BE49-F238E27FC236}">
                <a16:creationId xmlns:a16="http://schemas.microsoft.com/office/drawing/2014/main" id="{84C8DB57-3507-4B1E-8B93-6A3699038317}"/>
              </a:ext>
            </a:extLst>
          </p:cNvPr>
          <p:cNvSpPr>
            <a:spLocks noGrp="1"/>
          </p:cNvSpPr>
          <p:nvPr>
            <p:ph idx="1"/>
          </p:nvPr>
        </p:nvSpPr>
        <p:spPr>
          <a:xfrm>
            <a:off x="221941" y="1825625"/>
            <a:ext cx="11807301" cy="4741516"/>
          </a:xfrm>
        </p:spPr>
        <p:txBody>
          <a:bodyPr>
            <a:noAutofit/>
          </a:bodyPr>
          <a:lstStyle/>
          <a:p>
            <a:pPr marL="0" indent="0" algn="ctr">
              <a:buNone/>
            </a:pPr>
            <a:r>
              <a:rPr lang="it-IT" sz="2000" b="1" u="sng" dirty="0">
                <a:latin typeface="Times New Roman" panose="02020603050405020304" pitchFamily="18" charset="0"/>
                <a:cs typeface="Times New Roman" panose="02020603050405020304" pitchFamily="18" charset="0"/>
              </a:rPr>
              <a:t>Ammissibilità: cosa prevede 3</a:t>
            </a:r>
          </a:p>
          <a:p>
            <a:pPr marL="0" indent="0" algn="ctr">
              <a:buNone/>
            </a:pPr>
            <a:endParaRPr lang="it-IT" sz="1200" b="1" dirty="0">
              <a:latin typeface="Times New Roman" panose="02020603050405020304" pitchFamily="18" charset="0"/>
              <a:cs typeface="Times New Roman" panose="02020603050405020304" pitchFamily="18" charset="0"/>
            </a:endParaRPr>
          </a:p>
          <a:p>
            <a:pPr algn="ctr"/>
            <a:r>
              <a:rPr lang="it-IT" sz="1800" dirty="0">
                <a:latin typeface="Times New Roman" panose="02020603050405020304" pitchFamily="18" charset="0"/>
                <a:cs typeface="Times New Roman" panose="02020603050405020304" pitchFamily="18" charset="0"/>
              </a:rPr>
              <a:t>Dichiarazione di interesse specifica, per ciascuna azienda coinvolta</a:t>
            </a:r>
          </a:p>
          <a:p>
            <a:pPr algn="ctr"/>
            <a:r>
              <a:rPr lang="it-IT" sz="1800" dirty="0">
                <a:latin typeface="Times New Roman" panose="02020603050405020304" pitchFamily="18" charset="0"/>
                <a:cs typeface="Times New Roman" panose="02020603050405020304" pitchFamily="18" charset="0"/>
              </a:rPr>
              <a:t>Verbale di condivisione secondo le procedure ordinarie (vedi accordo interconfederale 2007)</a:t>
            </a:r>
          </a:p>
          <a:p>
            <a:pPr algn="ctr">
              <a:lnSpc>
                <a:spcPct val="170000"/>
              </a:lnSpc>
            </a:pPr>
            <a:r>
              <a:rPr lang="it-IT" sz="1800" u="sng" dirty="0">
                <a:latin typeface="Times New Roman" panose="02020603050405020304" pitchFamily="18" charset="0"/>
                <a:cs typeface="Times New Roman" panose="02020603050405020304" pitchFamily="18" charset="0"/>
              </a:rPr>
              <a:t>Il modello F24 per la verifica dell’adesione ad EBNA </a:t>
            </a:r>
            <a:r>
              <a:rPr lang="it-IT" sz="1800" dirty="0">
                <a:latin typeface="Times New Roman" panose="02020603050405020304" pitchFamily="18" charset="0"/>
                <a:cs typeface="Times New Roman" panose="02020603050405020304" pitchFamily="18" charset="0"/>
              </a:rPr>
              <a:t>relativo all’ultimo versamento effettuato nel mese precedente la presentazione del progetto dal quale si evinca il versamento della contribuzione (codice Tributo EBNA)</a:t>
            </a:r>
          </a:p>
          <a:p>
            <a:pPr marL="0" indent="0" algn="ctr">
              <a:lnSpc>
                <a:spcPct val="170000"/>
              </a:lnSpc>
              <a:buNone/>
            </a:pPr>
            <a:endParaRPr lang="it-IT" sz="1800" dirty="0">
              <a:latin typeface="Times New Roman" panose="02020603050405020304" pitchFamily="18" charset="0"/>
              <a:cs typeface="Times New Roman" panose="02020603050405020304" pitchFamily="18" charset="0"/>
            </a:endParaRPr>
          </a:p>
          <a:p>
            <a:pPr marL="0" indent="0" algn="ctr">
              <a:buNone/>
            </a:pPr>
            <a:r>
              <a:rPr lang="it-IT" sz="1800" b="1" dirty="0">
                <a:latin typeface="Times New Roman" panose="02020603050405020304" pitchFamily="18" charset="0"/>
                <a:cs typeface="Times New Roman" panose="02020603050405020304" pitchFamily="18" charset="0"/>
              </a:rPr>
              <a:t>NB: In caso di esaurimento delle risorse si procederà a redigere una graduatoria con questi requisiti di priorità: </a:t>
            </a:r>
          </a:p>
          <a:p>
            <a:pPr algn="ctr"/>
            <a:r>
              <a:rPr lang="it-IT" sz="1800" b="1" dirty="0">
                <a:latin typeface="Times New Roman" panose="02020603050405020304" pitchFamily="18" charset="0"/>
                <a:cs typeface="Times New Roman" panose="02020603050405020304" pitchFamily="18" charset="0"/>
              </a:rPr>
              <a:t>adesione di una azienda o di almeno una ad FSBA</a:t>
            </a:r>
          </a:p>
          <a:p>
            <a:pPr algn="ctr"/>
            <a:r>
              <a:rPr lang="it-IT" sz="1800" b="1" dirty="0">
                <a:latin typeface="Times New Roman" panose="02020603050405020304" pitchFamily="18" charset="0"/>
                <a:cs typeface="Times New Roman" panose="02020603050405020304" pitchFamily="18" charset="0"/>
              </a:rPr>
              <a:t>adesione di una azienda o di almeno una a Sanarti</a:t>
            </a:r>
          </a:p>
          <a:p>
            <a:pPr algn="ctr"/>
            <a:r>
              <a:rPr lang="it-IT" sz="1800" b="1" dirty="0">
                <a:latin typeface="Times New Roman" panose="02020603050405020304" pitchFamily="18" charset="0"/>
                <a:cs typeface="Times New Roman" panose="02020603050405020304" pitchFamily="18" charset="0"/>
              </a:rPr>
              <a:t>ordine temporale di presentazione </a:t>
            </a:r>
          </a:p>
          <a:p>
            <a:pPr marL="0" indent="0" algn="ctr">
              <a:lnSpc>
                <a:spcPct val="170000"/>
              </a:lnSpc>
              <a:buNone/>
            </a:pPr>
            <a:endParaRPr lang="it-IT" sz="1800" dirty="0">
              <a:solidFill>
                <a:srgbClr val="FF0000"/>
              </a:solidFill>
              <a:latin typeface="Times New Roman" panose="02020603050405020304" pitchFamily="18" charset="0"/>
              <a:cs typeface="Times New Roman" panose="02020603050405020304" pitchFamily="18" charset="0"/>
            </a:endParaRPr>
          </a:p>
        </p:txBody>
      </p:sp>
      <p:sp>
        <p:nvSpPr>
          <p:cNvPr id="5" name="Segnaposto numero diapositiva 4">
            <a:extLst>
              <a:ext uri="{FF2B5EF4-FFF2-40B4-BE49-F238E27FC236}">
                <a16:creationId xmlns:a16="http://schemas.microsoft.com/office/drawing/2014/main" id="{DF6C9ED1-608A-420A-915C-B8C527987344}"/>
              </a:ext>
            </a:extLst>
          </p:cNvPr>
          <p:cNvSpPr>
            <a:spLocks noGrp="1"/>
          </p:cNvSpPr>
          <p:nvPr>
            <p:ph type="sldNum" sz="quarter" idx="12"/>
          </p:nvPr>
        </p:nvSpPr>
        <p:spPr/>
        <p:txBody>
          <a:bodyPr/>
          <a:lstStyle/>
          <a:p>
            <a:fld id="{D8AE563E-7493-4196-89C0-594110B6003A}" type="slidenum">
              <a:rPr lang="it-IT" smtClean="0">
                <a:latin typeface="Times New Roman" panose="02020603050405020304" pitchFamily="18" charset="0"/>
                <a:cs typeface="Times New Roman" panose="02020603050405020304" pitchFamily="18" charset="0"/>
              </a:rPr>
              <a:t>21</a:t>
            </a:fld>
            <a:endParaRPr lang="it-IT" dirty="0">
              <a:latin typeface="Times New Roman" panose="02020603050405020304" pitchFamily="18" charset="0"/>
              <a:cs typeface="Times New Roman" panose="02020603050405020304" pitchFamily="18" charset="0"/>
            </a:endParaRPr>
          </a:p>
        </p:txBody>
      </p:sp>
      <p:pic>
        <p:nvPicPr>
          <p:cNvPr id="4" name="Immagine 3">
            <a:extLst>
              <a:ext uri="{FF2B5EF4-FFF2-40B4-BE49-F238E27FC236}">
                <a16:creationId xmlns:a16="http://schemas.microsoft.com/office/drawing/2014/main" id="{B4E27F61-05F7-442A-86C0-1D1A5C2AA5A8}"/>
              </a:ext>
            </a:extLst>
          </p:cNvPr>
          <p:cNvPicPr>
            <a:picLocks noChangeAspect="1"/>
          </p:cNvPicPr>
          <p:nvPr/>
        </p:nvPicPr>
        <p:blipFill>
          <a:blip r:embed="rId2"/>
          <a:stretch>
            <a:fillRect/>
          </a:stretch>
        </p:blipFill>
        <p:spPr>
          <a:xfrm>
            <a:off x="349637" y="290859"/>
            <a:ext cx="2298391" cy="390178"/>
          </a:xfrm>
          <a:prstGeom prst="rect">
            <a:avLst/>
          </a:prstGeom>
        </p:spPr>
      </p:pic>
      <p:sp>
        <p:nvSpPr>
          <p:cNvPr id="6" name="Segnaposto piè di pagina 5">
            <a:extLst>
              <a:ext uri="{FF2B5EF4-FFF2-40B4-BE49-F238E27FC236}">
                <a16:creationId xmlns:a16="http://schemas.microsoft.com/office/drawing/2014/main" id="{FE01BB81-6794-1875-0BF5-1A302EC0D261}"/>
              </a:ext>
            </a:extLst>
          </p:cNvPr>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3303640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BD8776-157F-4C53-991F-47959D3DD644}"/>
              </a:ext>
            </a:extLst>
          </p:cNvPr>
          <p:cNvSpPr>
            <a:spLocks noGrp="1"/>
          </p:cNvSpPr>
          <p:nvPr>
            <p:ph type="title"/>
          </p:nvPr>
        </p:nvSpPr>
        <p:spPr>
          <a:xfrm>
            <a:off x="923924" y="620366"/>
            <a:ext cx="10429875" cy="1070322"/>
          </a:xfrm>
        </p:spPr>
        <p:txBody>
          <a:bodyPr>
            <a:normAutofit fontScale="90000"/>
          </a:bodyPr>
          <a:lstStyle/>
          <a:p>
            <a:pPr algn="ctr"/>
            <a:r>
              <a:rPr kumimoji="0" lang="it-IT" sz="42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Invito 1°- 2026</a:t>
            </a:r>
            <a:br>
              <a:rPr kumimoji="0" lang="it-IT" sz="54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r>
              <a:rPr kumimoji="0" lang="it-IT" sz="35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Linea 10: </a:t>
            </a:r>
            <a:r>
              <a:rPr kumimoji="0" lang="it-IT" sz="3500" b="1"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Linea della Bilateralità Artigiana </a:t>
            </a:r>
            <a:endParaRPr lang="it-IT" sz="3500" b="1" dirty="0">
              <a:latin typeface="Times New Roman" panose="02020603050405020304" pitchFamily="18" charset="0"/>
              <a:cs typeface="Times New Roman" panose="02020603050405020304" pitchFamily="18" charset="0"/>
            </a:endParaRPr>
          </a:p>
        </p:txBody>
      </p:sp>
      <p:sp>
        <p:nvSpPr>
          <p:cNvPr id="3" name="Segnaposto contenuto 2">
            <a:extLst>
              <a:ext uri="{FF2B5EF4-FFF2-40B4-BE49-F238E27FC236}">
                <a16:creationId xmlns:a16="http://schemas.microsoft.com/office/drawing/2014/main" id="{84C8DB57-3507-4B1E-8B93-6A3699038317}"/>
              </a:ext>
            </a:extLst>
          </p:cNvPr>
          <p:cNvSpPr>
            <a:spLocks noGrp="1"/>
          </p:cNvSpPr>
          <p:nvPr>
            <p:ph idx="1"/>
          </p:nvPr>
        </p:nvSpPr>
        <p:spPr>
          <a:xfrm>
            <a:off x="645952" y="1690688"/>
            <a:ext cx="11269240" cy="4665662"/>
          </a:xfrm>
        </p:spPr>
        <p:txBody>
          <a:bodyPr>
            <a:normAutofit/>
          </a:bodyPr>
          <a:lstStyle/>
          <a:p>
            <a:pPr marL="0" indent="0" algn="ctr">
              <a:buNone/>
            </a:pPr>
            <a:r>
              <a:rPr lang="it-IT" sz="2000" b="1" u="sng" dirty="0">
                <a:latin typeface="Times New Roman" panose="02020603050405020304" pitchFamily="18" charset="0"/>
                <a:cs typeface="Times New Roman" panose="02020603050405020304" pitchFamily="18" charset="0"/>
              </a:rPr>
              <a:t>Conferme &amp; Novità</a:t>
            </a:r>
          </a:p>
          <a:p>
            <a:pPr marL="0" indent="0" algn="ctr">
              <a:buNone/>
            </a:pPr>
            <a:endParaRPr lang="it-IT" sz="2000" b="1" u="sng" dirty="0">
              <a:latin typeface="Times New Roman" panose="02020603050405020304" pitchFamily="18" charset="0"/>
              <a:cs typeface="Times New Roman" panose="02020603050405020304" pitchFamily="18" charset="0"/>
            </a:endParaRPr>
          </a:p>
          <a:p>
            <a:pPr algn="ctr"/>
            <a:r>
              <a:rPr lang="it-IT" sz="2000" dirty="0">
                <a:latin typeface="Times New Roman" panose="02020603050405020304" pitchFamily="18" charset="0"/>
                <a:cs typeface="Times New Roman" panose="02020603050405020304" pitchFamily="18" charset="0"/>
              </a:rPr>
              <a:t>il progetto prevede max 60 h</a:t>
            </a:r>
          </a:p>
          <a:p>
            <a:pPr marL="0" indent="0" algn="ctr">
              <a:buNone/>
            </a:pPr>
            <a:endParaRPr lang="it-IT" sz="2000" dirty="0">
              <a:latin typeface="Times New Roman" panose="02020603050405020304" pitchFamily="18" charset="0"/>
              <a:cs typeface="Times New Roman" panose="02020603050405020304" pitchFamily="18" charset="0"/>
            </a:endParaRPr>
          </a:p>
          <a:p>
            <a:pPr algn="ctr"/>
            <a:r>
              <a:rPr lang="it-IT" sz="2000" dirty="0">
                <a:latin typeface="Times New Roman" panose="02020603050405020304" pitchFamily="18" charset="0"/>
                <a:cs typeface="Times New Roman" panose="02020603050405020304" pitchFamily="18" charset="0"/>
              </a:rPr>
              <a:t>il valore dei progetti si riferisce ai plafond specifici</a:t>
            </a:r>
          </a:p>
          <a:p>
            <a:pPr algn="ctr">
              <a:buFont typeface="Wingdings" panose="05000000000000000000" pitchFamily="2" charset="2"/>
              <a:buChar char="ü"/>
            </a:pPr>
            <a:r>
              <a:rPr lang="it-IT" sz="2000" b="1" dirty="0">
                <a:latin typeface="Times New Roman" panose="02020603050405020304" pitchFamily="18" charset="0"/>
                <a:cs typeface="Times New Roman" panose="02020603050405020304" pitchFamily="18" charset="0"/>
              </a:rPr>
              <a:t>fino a 15 dipendenti €6.000,00</a:t>
            </a:r>
          </a:p>
          <a:p>
            <a:pPr algn="ctr">
              <a:buFont typeface="Wingdings" panose="05000000000000000000" pitchFamily="2" charset="2"/>
              <a:buChar char="ü"/>
            </a:pPr>
            <a:r>
              <a:rPr lang="it-IT" sz="2000" b="1" dirty="0">
                <a:latin typeface="Times New Roman" panose="02020603050405020304" pitchFamily="18" charset="0"/>
                <a:cs typeface="Times New Roman" panose="02020603050405020304" pitchFamily="18" charset="0"/>
              </a:rPr>
              <a:t>da 16 dipendenti in su €11.000,00</a:t>
            </a:r>
          </a:p>
          <a:p>
            <a:pPr algn="ctr"/>
            <a:r>
              <a:rPr lang="it-IT" sz="2000" dirty="0">
                <a:latin typeface="Times New Roman" panose="02020603050405020304" pitchFamily="18" charset="0"/>
                <a:cs typeface="Times New Roman" panose="02020603050405020304" pitchFamily="18" charset="0"/>
              </a:rPr>
              <a:t>il progetto con più imprese vale max €30 mila/00 </a:t>
            </a:r>
          </a:p>
          <a:p>
            <a:pPr algn="ctr"/>
            <a:endParaRPr lang="it-IT" sz="2000" dirty="0">
              <a:latin typeface="Times New Roman" panose="02020603050405020304" pitchFamily="18" charset="0"/>
              <a:cs typeface="Times New Roman" panose="02020603050405020304" pitchFamily="18" charset="0"/>
            </a:endParaRPr>
          </a:p>
          <a:p>
            <a:pPr algn="ctr"/>
            <a:r>
              <a:rPr lang="it-IT" sz="2000" dirty="0">
                <a:latin typeface="Times New Roman" panose="02020603050405020304" pitchFamily="18" charset="0"/>
                <a:cs typeface="Times New Roman" panose="02020603050405020304" pitchFamily="18" charset="0"/>
              </a:rPr>
              <a:t>confermata la possibilità di inserire </a:t>
            </a:r>
            <a:r>
              <a:rPr lang="it-IT" sz="2000" b="1" u="sng" dirty="0">
                <a:latin typeface="Times New Roman" panose="02020603050405020304" pitchFamily="18" charset="0"/>
                <a:cs typeface="Times New Roman" panose="02020603050405020304" pitchFamily="18" charset="0"/>
              </a:rPr>
              <a:t>docenti interni</a:t>
            </a:r>
            <a:r>
              <a:rPr lang="it-IT" sz="2000" b="1" dirty="0">
                <a:latin typeface="Times New Roman" panose="02020603050405020304" pitchFamily="18" charset="0"/>
                <a:cs typeface="Times New Roman" panose="02020603050405020304" pitchFamily="18" charset="0"/>
              </a:rPr>
              <a:t> </a:t>
            </a:r>
            <a:r>
              <a:rPr lang="it-IT" sz="2000" dirty="0">
                <a:latin typeface="Times New Roman" panose="02020603050405020304" pitchFamily="18" charset="0"/>
                <a:cs typeface="Times New Roman" panose="02020603050405020304" pitchFamily="18" charset="0"/>
              </a:rPr>
              <a:t>all’azienda (titolare, socio, dipendente) purché abbiano delle competenze non rinvenibili sul mercato</a:t>
            </a:r>
          </a:p>
          <a:p>
            <a:pPr algn="ctr"/>
            <a:r>
              <a:rPr lang="it-IT" sz="2000" b="1" dirty="0">
                <a:latin typeface="Times New Roman" panose="02020603050405020304" pitchFamily="18" charset="0"/>
                <a:cs typeface="Times New Roman" panose="02020603050405020304" pitchFamily="18" charset="0"/>
              </a:rPr>
              <a:t>la Linea non </a:t>
            </a:r>
            <a:r>
              <a:rPr lang="it-IT" sz="2000" b="1" i="1" dirty="0">
                <a:latin typeface="Times New Roman" panose="02020603050405020304" pitchFamily="18" charset="0"/>
                <a:cs typeface="Times New Roman" panose="02020603050405020304" pitchFamily="18" charset="0"/>
              </a:rPr>
              <a:t>fa plafond </a:t>
            </a:r>
          </a:p>
          <a:p>
            <a:pPr algn="ctr"/>
            <a:endParaRPr lang="it-IT" sz="2300" dirty="0">
              <a:latin typeface="Times New Roman" panose="02020603050405020304" pitchFamily="18" charset="0"/>
              <a:cs typeface="Times New Roman" panose="02020603050405020304" pitchFamily="18" charset="0"/>
            </a:endParaRPr>
          </a:p>
          <a:p>
            <a:pPr algn="ctr"/>
            <a:endParaRPr lang="it-IT" sz="2300" dirty="0">
              <a:latin typeface="Times New Roman" panose="02020603050405020304" pitchFamily="18" charset="0"/>
              <a:cs typeface="Times New Roman" panose="02020603050405020304" pitchFamily="18" charset="0"/>
            </a:endParaRPr>
          </a:p>
          <a:p>
            <a:pPr marL="0" indent="0" algn="ctr">
              <a:lnSpc>
                <a:spcPct val="170000"/>
              </a:lnSpc>
              <a:buNone/>
            </a:pPr>
            <a:endParaRPr lang="it-IT" sz="2300" dirty="0">
              <a:latin typeface="Times New Roman" panose="02020603050405020304" pitchFamily="18" charset="0"/>
              <a:cs typeface="Times New Roman" panose="02020603050405020304" pitchFamily="18" charset="0"/>
            </a:endParaRPr>
          </a:p>
          <a:p>
            <a:pPr algn="ctr"/>
            <a:endParaRPr lang="it-IT" sz="2400" dirty="0">
              <a:latin typeface="Times New Roman" panose="02020603050405020304" pitchFamily="18" charset="0"/>
              <a:cs typeface="Times New Roman" panose="02020603050405020304" pitchFamily="18" charset="0"/>
            </a:endParaRPr>
          </a:p>
        </p:txBody>
      </p:sp>
      <p:sp>
        <p:nvSpPr>
          <p:cNvPr id="5" name="Segnaposto numero diapositiva 4">
            <a:extLst>
              <a:ext uri="{FF2B5EF4-FFF2-40B4-BE49-F238E27FC236}">
                <a16:creationId xmlns:a16="http://schemas.microsoft.com/office/drawing/2014/main" id="{DF6C9ED1-608A-420A-915C-B8C527987344}"/>
              </a:ext>
            </a:extLst>
          </p:cNvPr>
          <p:cNvSpPr>
            <a:spLocks noGrp="1"/>
          </p:cNvSpPr>
          <p:nvPr>
            <p:ph type="sldNum" sz="quarter" idx="12"/>
          </p:nvPr>
        </p:nvSpPr>
        <p:spPr/>
        <p:txBody>
          <a:bodyPr/>
          <a:lstStyle/>
          <a:p>
            <a:fld id="{D8AE563E-7493-4196-89C0-594110B6003A}" type="slidenum">
              <a:rPr lang="it-IT" smtClean="0">
                <a:latin typeface="Times New Roman" panose="02020603050405020304" pitchFamily="18" charset="0"/>
                <a:cs typeface="Times New Roman" panose="02020603050405020304" pitchFamily="18" charset="0"/>
              </a:rPr>
              <a:t>22</a:t>
            </a:fld>
            <a:endParaRPr lang="it-IT" dirty="0">
              <a:latin typeface="Times New Roman" panose="02020603050405020304" pitchFamily="18" charset="0"/>
              <a:cs typeface="Times New Roman" panose="02020603050405020304" pitchFamily="18" charset="0"/>
            </a:endParaRPr>
          </a:p>
        </p:txBody>
      </p:sp>
      <p:pic>
        <p:nvPicPr>
          <p:cNvPr id="4" name="Immagine 3">
            <a:extLst>
              <a:ext uri="{FF2B5EF4-FFF2-40B4-BE49-F238E27FC236}">
                <a16:creationId xmlns:a16="http://schemas.microsoft.com/office/drawing/2014/main" id="{B4E27F61-05F7-442A-86C0-1D1A5C2AA5A8}"/>
              </a:ext>
            </a:extLst>
          </p:cNvPr>
          <p:cNvPicPr>
            <a:picLocks noChangeAspect="1"/>
          </p:cNvPicPr>
          <p:nvPr/>
        </p:nvPicPr>
        <p:blipFill>
          <a:blip r:embed="rId2"/>
          <a:stretch>
            <a:fillRect/>
          </a:stretch>
        </p:blipFill>
        <p:spPr>
          <a:xfrm>
            <a:off x="101987" y="230188"/>
            <a:ext cx="2298391" cy="390178"/>
          </a:xfrm>
          <a:prstGeom prst="rect">
            <a:avLst/>
          </a:prstGeom>
        </p:spPr>
      </p:pic>
      <p:sp>
        <p:nvSpPr>
          <p:cNvPr id="6" name="Segnaposto piè di pagina 5">
            <a:extLst>
              <a:ext uri="{FF2B5EF4-FFF2-40B4-BE49-F238E27FC236}">
                <a16:creationId xmlns:a16="http://schemas.microsoft.com/office/drawing/2014/main" id="{F4156E41-15A5-F92E-5B8E-EDBCD5976DBD}"/>
              </a:ext>
            </a:extLst>
          </p:cNvPr>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219572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BD8776-157F-4C53-991F-47959D3DD644}"/>
              </a:ext>
            </a:extLst>
          </p:cNvPr>
          <p:cNvSpPr>
            <a:spLocks noGrp="1"/>
          </p:cNvSpPr>
          <p:nvPr>
            <p:ph type="title"/>
          </p:nvPr>
        </p:nvSpPr>
        <p:spPr>
          <a:xfrm>
            <a:off x="439947" y="620365"/>
            <a:ext cx="11542143" cy="1363709"/>
          </a:xfrm>
        </p:spPr>
        <p:txBody>
          <a:bodyPr>
            <a:noAutofit/>
          </a:bodyPr>
          <a:lstStyle/>
          <a:p>
            <a:pPr algn="ctr"/>
            <a:r>
              <a:rPr kumimoji="0" lang="it-IT" sz="28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Invito 1°- 2026</a:t>
            </a:r>
            <a:br>
              <a:rPr kumimoji="0" lang="it-IT" sz="32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r>
              <a:rPr kumimoji="0" lang="it-IT" sz="32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Linea 10: </a:t>
            </a:r>
            <a:r>
              <a:rPr kumimoji="0" lang="it-IT" sz="3200" b="1"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Linea della Bilateralità Artigiana</a:t>
            </a:r>
            <a:endParaRPr lang="it-IT" sz="3200" b="1" dirty="0">
              <a:latin typeface="Times New Roman" panose="02020603050405020304" pitchFamily="18" charset="0"/>
              <a:cs typeface="Times New Roman" panose="02020603050405020304" pitchFamily="18" charset="0"/>
            </a:endParaRPr>
          </a:p>
        </p:txBody>
      </p:sp>
      <p:sp>
        <p:nvSpPr>
          <p:cNvPr id="3" name="Segnaposto contenuto 2">
            <a:extLst>
              <a:ext uri="{FF2B5EF4-FFF2-40B4-BE49-F238E27FC236}">
                <a16:creationId xmlns:a16="http://schemas.microsoft.com/office/drawing/2014/main" id="{84C8DB57-3507-4B1E-8B93-6A3699038317}"/>
              </a:ext>
            </a:extLst>
          </p:cNvPr>
          <p:cNvSpPr>
            <a:spLocks noGrp="1"/>
          </p:cNvSpPr>
          <p:nvPr>
            <p:ph idx="1"/>
          </p:nvPr>
        </p:nvSpPr>
        <p:spPr>
          <a:xfrm>
            <a:off x="520117" y="1825625"/>
            <a:ext cx="11081857" cy="4351338"/>
          </a:xfrm>
        </p:spPr>
        <p:txBody>
          <a:bodyPr>
            <a:normAutofit/>
          </a:bodyPr>
          <a:lstStyle/>
          <a:p>
            <a:pPr marL="0" indent="0" algn="ctr">
              <a:buNone/>
            </a:pPr>
            <a:r>
              <a:rPr lang="it-IT" sz="2000" b="1" u="sng" dirty="0">
                <a:latin typeface="Times New Roman" panose="02020603050405020304" pitchFamily="18" charset="0"/>
                <a:cs typeface="Times New Roman" panose="02020603050405020304" pitchFamily="18" charset="0"/>
              </a:rPr>
              <a:t>CONFERME</a:t>
            </a:r>
          </a:p>
          <a:p>
            <a:pPr marL="0" indent="0" algn="ctr">
              <a:buNone/>
            </a:pPr>
            <a:endParaRPr lang="it-IT" sz="1800" b="1" dirty="0">
              <a:latin typeface="Times New Roman" panose="02020603050405020304" pitchFamily="18" charset="0"/>
              <a:cs typeface="Times New Roman" panose="02020603050405020304" pitchFamily="18" charset="0"/>
            </a:endParaRPr>
          </a:p>
          <a:p>
            <a:pPr algn="ctr"/>
            <a:r>
              <a:rPr lang="it-IT" sz="2200" dirty="0">
                <a:latin typeface="Times New Roman" panose="02020603050405020304" pitchFamily="18" charset="0"/>
                <a:cs typeface="Times New Roman" panose="02020603050405020304" pitchFamily="18" charset="0"/>
              </a:rPr>
              <a:t>favorire un’attività con Titolari e dipendenti finalizzata alla presentazione della Bilateralità e un </a:t>
            </a:r>
            <a:r>
              <a:rPr lang="it-IT" sz="2200" i="1" dirty="0">
                <a:latin typeface="Times New Roman" panose="02020603050405020304" pitchFamily="18" charset="0"/>
                <a:cs typeface="Times New Roman" panose="02020603050405020304" pitchFamily="18" charset="0"/>
              </a:rPr>
              <a:t>follow up </a:t>
            </a:r>
            <a:r>
              <a:rPr lang="it-IT" sz="2200" dirty="0">
                <a:latin typeface="Times New Roman" panose="02020603050405020304" pitchFamily="18" charset="0"/>
                <a:cs typeface="Times New Roman" panose="02020603050405020304" pitchFamily="18" charset="0"/>
              </a:rPr>
              <a:t>per indirizzare sui diversi canali di finanziamento offerti dal Fondo</a:t>
            </a:r>
          </a:p>
          <a:p>
            <a:pPr marL="0" indent="0" algn="ctr">
              <a:buNone/>
            </a:pPr>
            <a:endParaRPr lang="it-IT" sz="2200" dirty="0">
              <a:latin typeface="Times New Roman" panose="02020603050405020304" pitchFamily="18" charset="0"/>
              <a:cs typeface="Times New Roman" panose="02020603050405020304" pitchFamily="18" charset="0"/>
            </a:endParaRPr>
          </a:p>
          <a:p>
            <a:pPr algn="ctr"/>
            <a:r>
              <a:rPr lang="it-IT" sz="2200" dirty="0">
                <a:latin typeface="Times New Roman" panose="02020603050405020304" pitchFamily="18" charset="0"/>
                <a:cs typeface="Times New Roman" panose="02020603050405020304" pitchFamily="18" charset="0"/>
              </a:rPr>
              <a:t>sostenere la conoscenza della Bilateralità con un contributo pari a </a:t>
            </a:r>
            <a:r>
              <a:rPr lang="it-IT" sz="2200" b="1" dirty="0">
                <a:latin typeface="Times New Roman" panose="02020603050405020304" pitchFamily="18" charset="0"/>
                <a:cs typeface="Times New Roman" panose="02020603050405020304" pitchFamily="18" charset="0"/>
              </a:rPr>
              <a:t>€ 300 extra parametro </a:t>
            </a:r>
            <a:r>
              <a:rPr lang="it-IT" sz="2200" dirty="0">
                <a:latin typeface="Times New Roman" panose="02020603050405020304" pitchFamily="18" charset="0"/>
                <a:cs typeface="Times New Roman" panose="02020603050405020304" pitchFamily="18" charset="0"/>
              </a:rPr>
              <a:t>che avrà una voce dedicata nel budget 2.1.1.1. </a:t>
            </a:r>
            <a:r>
              <a:rPr lang="it-IT" sz="2200" i="1" dirty="0">
                <a:latin typeface="Times New Roman" panose="02020603050405020304" pitchFamily="18" charset="0"/>
                <a:cs typeface="Times New Roman" panose="02020603050405020304" pitchFamily="18" charset="0"/>
              </a:rPr>
              <a:t>«promozione formazione e bilateralità»  </a:t>
            </a:r>
          </a:p>
          <a:p>
            <a:pPr algn="ctr"/>
            <a:endParaRPr lang="it-IT" sz="2200" dirty="0">
              <a:latin typeface="Times New Roman" panose="02020603050405020304" pitchFamily="18" charset="0"/>
              <a:cs typeface="Times New Roman" panose="02020603050405020304" pitchFamily="18" charset="0"/>
            </a:endParaRPr>
          </a:p>
          <a:p>
            <a:pPr algn="ctr"/>
            <a:r>
              <a:rPr lang="it-IT" sz="2200" dirty="0">
                <a:latin typeface="Times New Roman" panose="02020603050405020304" pitchFamily="18" charset="0"/>
                <a:cs typeface="Times New Roman" panose="02020603050405020304" pitchFamily="18" charset="0"/>
              </a:rPr>
              <a:t>acquisire l’impegno dell’impresa a partecipare al monitoraggio per la valutazione degli impatti della formazione erogata </a:t>
            </a:r>
            <a:r>
              <a:rPr lang="it-IT" sz="2200" b="1" u="sng" dirty="0">
                <a:latin typeface="Times New Roman" panose="02020603050405020304" pitchFamily="18" charset="0"/>
                <a:cs typeface="Times New Roman" panose="02020603050405020304" pitchFamily="18" charset="0"/>
              </a:rPr>
              <a:t>dopo sei mesi</a:t>
            </a:r>
            <a:r>
              <a:rPr lang="it-IT" sz="2200" dirty="0">
                <a:latin typeface="Times New Roman" panose="02020603050405020304" pitchFamily="18" charset="0"/>
                <a:cs typeface="Times New Roman" panose="02020603050405020304" pitchFamily="18" charset="0"/>
              </a:rPr>
              <a:t> dal termine dell’attività</a:t>
            </a:r>
          </a:p>
        </p:txBody>
      </p:sp>
      <p:sp>
        <p:nvSpPr>
          <p:cNvPr id="5" name="Segnaposto numero diapositiva 4">
            <a:extLst>
              <a:ext uri="{FF2B5EF4-FFF2-40B4-BE49-F238E27FC236}">
                <a16:creationId xmlns:a16="http://schemas.microsoft.com/office/drawing/2014/main" id="{DF6C9ED1-608A-420A-915C-B8C527987344}"/>
              </a:ext>
            </a:extLst>
          </p:cNvPr>
          <p:cNvSpPr>
            <a:spLocks noGrp="1"/>
          </p:cNvSpPr>
          <p:nvPr>
            <p:ph type="sldNum" sz="quarter" idx="12"/>
          </p:nvPr>
        </p:nvSpPr>
        <p:spPr/>
        <p:txBody>
          <a:bodyPr/>
          <a:lstStyle/>
          <a:p>
            <a:fld id="{D8AE563E-7493-4196-89C0-594110B6003A}" type="slidenum">
              <a:rPr lang="it-IT" smtClean="0">
                <a:latin typeface="Times New Roman" panose="02020603050405020304" pitchFamily="18" charset="0"/>
                <a:cs typeface="Times New Roman" panose="02020603050405020304" pitchFamily="18" charset="0"/>
              </a:rPr>
              <a:t>23</a:t>
            </a:fld>
            <a:endParaRPr lang="it-IT" dirty="0">
              <a:latin typeface="Times New Roman" panose="02020603050405020304" pitchFamily="18" charset="0"/>
              <a:cs typeface="Times New Roman" panose="02020603050405020304" pitchFamily="18" charset="0"/>
            </a:endParaRPr>
          </a:p>
        </p:txBody>
      </p:sp>
      <p:pic>
        <p:nvPicPr>
          <p:cNvPr id="4" name="Immagine 3">
            <a:extLst>
              <a:ext uri="{FF2B5EF4-FFF2-40B4-BE49-F238E27FC236}">
                <a16:creationId xmlns:a16="http://schemas.microsoft.com/office/drawing/2014/main" id="{B4E27F61-05F7-442A-86C0-1D1A5C2AA5A8}"/>
              </a:ext>
            </a:extLst>
          </p:cNvPr>
          <p:cNvPicPr>
            <a:picLocks noChangeAspect="1"/>
          </p:cNvPicPr>
          <p:nvPr/>
        </p:nvPicPr>
        <p:blipFill>
          <a:blip r:embed="rId2"/>
          <a:stretch>
            <a:fillRect/>
          </a:stretch>
        </p:blipFill>
        <p:spPr>
          <a:xfrm>
            <a:off x="101987" y="230188"/>
            <a:ext cx="2298391" cy="390178"/>
          </a:xfrm>
          <a:prstGeom prst="rect">
            <a:avLst/>
          </a:prstGeom>
        </p:spPr>
      </p:pic>
      <p:sp>
        <p:nvSpPr>
          <p:cNvPr id="6" name="Segnaposto piè di pagina 5">
            <a:extLst>
              <a:ext uri="{FF2B5EF4-FFF2-40B4-BE49-F238E27FC236}">
                <a16:creationId xmlns:a16="http://schemas.microsoft.com/office/drawing/2014/main" id="{AFE8DC65-9153-16B4-368C-3630F709DC86}"/>
              </a:ext>
            </a:extLst>
          </p:cNvPr>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1787662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BD8776-157F-4C53-991F-47959D3DD644}"/>
              </a:ext>
            </a:extLst>
          </p:cNvPr>
          <p:cNvSpPr>
            <a:spLocks noGrp="1"/>
          </p:cNvSpPr>
          <p:nvPr>
            <p:ph type="title"/>
          </p:nvPr>
        </p:nvSpPr>
        <p:spPr>
          <a:xfrm>
            <a:off x="923924" y="620366"/>
            <a:ext cx="10429875" cy="1070322"/>
          </a:xfrm>
        </p:spPr>
        <p:txBody>
          <a:bodyPr>
            <a:normAutofit fontScale="90000"/>
          </a:bodyPr>
          <a:lstStyle/>
          <a:p>
            <a:pPr algn="ctr"/>
            <a:r>
              <a:rPr kumimoji="0" lang="it-IT" sz="42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Invito 1°- 2026</a:t>
            </a:r>
            <a:br>
              <a:rPr kumimoji="0" lang="it-IT" sz="54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r>
              <a:rPr kumimoji="0" lang="it-IT" sz="35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Linea 10: </a:t>
            </a:r>
            <a:r>
              <a:rPr kumimoji="0" lang="it-IT" sz="3500" b="1"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Linea della Bilateralità Artigiana </a:t>
            </a:r>
            <a:endParaRPr lang="it-IT" sz="3500" b="1" dirty="0">
              <a:latin typeface="Times New Roman" panose="02020603050405020304" pitchFamily="18" charset="0"/>
              <a:cs typeface="Times New Roman" panose="02020603050405020304" pitchFamily="18" charset="0"/>
            </a:endParaRPr>
          </a:p>
        </p:txBody>
      </p:sp>
      <p:sp>
        <p:nvSpPr>
          <p:cNvPr id="3" name="Segnaposto contenuto 2">
            <a:extLst>
              <a:ext uri="{FF2B5EF4-FFF2-40B4-BE49-F238E27FC236}">
                <a16:creationId xmlns:a16="http://schemas.microsoft.com/office/drawing/2014/main" id="{84C8DB57-3507-4B1E-8B93-6A3699038317}"/>
              </a:ext>
            </a:extLst>
          </p:cNvPr>
          <p:cNvSpPr>
            <a:spLocks noGrp="1"/>
          </p:cNvSpPr>
          <p:nvPr>
            <p:ph idx="1"/>
          </p:nvPr>
        </p:nvSpPr>
        <p:spPr>
          <a:xfrm>
            <a:off x="520117" y="1825625"/>
            <a:ext cx="11081857" cy="4351338"/>
          </a:xfrm>
        </p:spPr>
        <p:txBody>
          <a:bodyPr>
            <a:normAutofit/>
          </a:bodyPr>
          <a:lstStyle/>
          <a:p>
            <a:pPr marL="0" indent="0" algn="ctr">
              <a:buNone/>
            </a:pPr>
            <a:r>
              <a:rPr lang="it-IT" sz="2000" b="1" u="sng" dirty="0">
                <a:latin typeface="Times New Roman" panose="02020603050405020304" pitchFamily="18" charset="0"/>
                <a:cs typeface="Times New Roman" panose="02020603050405020304" pitchFamily="18" charset="0"/>
              </a:rPr>
              <a:t>CONFERME</a:t>
            </a:r>
          </a:p>
          <a:p>
            <a:pPr marL="0" indent="0" algn="ctr">
              <a:buNone/>
            </a:pPr>
            <a:endParaRPr lang="it-IT" sz="1800" b="1" dirty="0">
              <a:latin typeface="Times New Roman" panose="02020603050405020304" pitchFamily="18" charset="0"/>
              <a:cs typeface="Times New Roman" panose="02020603050405020304" pitchFamily="18" charset="0"/>
            </a:endParaRPr>
          </a:p>
          <a:p>
            <a:pPr algn="ctr"/>
            <a:r>
              <a:rPr lang="it-IT" sz="2200" dirty="0">
                <a:latin typeface="Times New Roman" panose="02020603050405020304" pitchFamily="18" charset="0"/>
                <a:cs typeface="Times New Roman" panose="02020603050405020304" pitchFamily="18" charset="0"/>
              </a:rPr>
              <a:t>non sono possibili sostituzioni o integrazioni delle aziende successivamente all’approvazione</a:t>
            </a:r>
          </a:p>
          <a:p>
            <a:pPr algn="ctr"/>
            <a:endParaRPr lang="it-IT" sz="2200" dirty="0">
              <a:latin typeface="Times New Roman" panose="02020603050405020304" pitchFamily="18" charset="0"/>
              <a:cs typeface="Times New Roman" panose="02020603050405020304" pitchFamily="18" charset="0"/>
            </a:endParaRPr>
          </a:p>
          <a:p>
            <a:pPr algn="ctr">
              <a:lnSpc>
                <a:spcPct val="150000"/>
              </a:lnSpc>
            </a:pPr>
            <a:r>
              <a:rPr lang="it-IT" sz="2200" dirty="0">
                <a:latin typeface="Times New Roman" panose="02020603050405020304" pitchFamily="18" charset="0"/>
                <a:cs typeface="Times New Roman" panose="02020603050405020304" pitchFamily="18" charset="0"/>
              </a:rPr>
              <a:t>il progetto, in aggiunta al contributo massimo richiedibile, potrà prevedere il contributo del Fondo a copertura del costo (del lavoro) dei dipendenti posti in formazione nella misura massima del 50%</a:t>
            </a:r>
          </a:p>
          <a:p>
            <a:pPr algn="ctr">
              <a:lnSpc>
                <a:spcPct val="150000"/>
              </a:lnSpc>
            </a:pPr>
            <a:r>
              <a:rPr lang="it-IT" sz="2200" dirty="0">
                <a:latin typeface="Times New Roman" panose="02020603050405020304" pitchFamily="18" charset="0"/>
                <a:cs typeface="Times New Roman" panose="02020603050405020304" pitchFamily="18" charset="0"/>
              </a:rPr>
              <a:t>se si richiede il contributo al Fondo per il costo del lavoro, la formazione dovrà essere fatta durante l’orario di lavoro</a:t>
            </a:r>
          </a:p>
        </p:txBody>
      </p:sp>
      <p:sp>
        <p:nvSpPr>
          <p:cNvPr id="5" name="Segnaposto numero diapositiva 4">
            <a:extLst>
              <a:ext uri="{FF2B5EF4-FFF2-40B4-BE49-F238E27FC236}">
                <a16:creationId xmlns:a16="http://schemas.microsoft.com/office/drawing/2014/main" id="{DF6C9ED1-608A-420A-915C-B8C527987344}"/>
              </a:ext>
            </a:extLst>
          </p:cNvPr>
          <p:cNvSpPr>
            <a:spLocks noGrp="1"/>
          </p:cNvSpPr>
          <p:nvPr>
            <p:ph type="sldNum" sz="quarter" idx="12"/>
          </p:nvPr>
        </p:nvSpPr>
        <p:spPr/>
        <p:txBody>
          <a:bodyPr/>
          <a:lstStyle/>
          <a:p>
            <a:fld id="{D8AE563E-7493-4196-89C0-594110B6003A}" type="slidenum">
              <a:rPr lang="it-IT" smtClean="0">
                <a:latin typeface="Times New Roman" panose="02020603050405020304" pitchFamily="18" charset="0"/>
                <a:cs typeface="Times New Roman" panose="02020603050405020304" pitchFamily="18" charset="0"/>
              </a:rPr>
              <a:t>24</a:t>
            </a:fld>
            <a:endParaRPr lang="it-IT" dirty="0">
              <a:latin typeface="Times New Roman" panose="02020603050405020304" pitchFamily="18" charset="0"/>
              <a:cs typeface="Times New Roman" panose="02020603050405020304" pitchFamily="18" charset="0"/>
            </a:endParaRPr>
          </a:p>
        </p:txBody>
      </p:sp>
      <p:pic>
        <p:nvPicPr>
          <p:cNvPr id="4" name="Immagine 3">
            <a:extLst>
              <a:ext uri="{FF2B5EF4-FFF2-40B4-BE49-F238E27FC236}">
                <a16:creationId xmlns:a16="http://schemas.microsoft.com/office/drawing/2014/main" id="{B4E27F61-05F7-442A-86C0-1D1A5C2AA5A8}"/>
              </a:ext>
            </a:extLst>
          </p:cNvPr>
          <p:cNvPicPr>
            <a:picLocks noChangeAspect="1"/>
          </p:cNvPicPr>
          <p:nvPr/>
        </p:nvPicPr>
        <p:blipFill>
          <a:blip r:embed="rId2"/>
          <a:stretch>
            <a:fillRect/>
          </a:stretch>
        </p:blipFill>
        <p:spPr>
          <a:xfrm>
            <a:off x="101987" y="230188"/>
            <a:ext cx="2298391" cy="390178"/>
          </a:xfrm>
          <a:prstGeom prst="rect">
            <a:avLst/>
          </a:prstGeom>
        </p:spPr>
      </p:pic>
      <p:sp>
        <p:nvSpPr>
          <p:cNvPr id="6" name="Segnaposto piè di pagina 5">
            <a:extLst>
              <a:ext uri="{FF2B5EF4-FFF2-40B4-BE49-F238E27FC236}">
                <a16:creationId xmlns:a16="http://schemas.microsoft.com/office/drawing/2014/main" id="{91D0BB43-E729-EA66-C3F1-E7A87DA01C14}"/>
              </a:ext>
            </a:extLst>
          </p:cNvPr>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2973051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6C63AC-1922-49A2-9105-B522BE506B04}"/>
              </a:ext>
            </a:extLst>
          </p:cNvPr>
          <p:cNvSpPr>
            <a:spLocks noGrp="1"/>
          </p:cNvSpPr>
          <p:nvPr>
            <p:ph type="title"/>
          </p:nvPr>
        </p:nvSpPr>
        <p:spPr>
          <a:xfrm>
            <a:off x="872454" y="696286"/>
            <a:ext cx="10481345" cy="994402"/>
          </a:xfrm>
        </p:spPr>
        <p:txBody>
          <a:bodyPr>
            <a:normAutofit fontScale="90000"/>
          </a:bodyPr>
          <a:lstStyle/>
          <a:p>
            <a:pPr algn="ctr"/>
            <a:br>
              <a:rPr lang="it-IT" sz="3600" b="1" dirty="0">
                <a:latin typeface="Times New Roman" panose="02020603050405020304" pitchFamily="18" charset="0"/>
                <a:cs typeface="Times New Roman" panose="02020603050405020304" pitchFamily="18" charset="0"/>
              </a:rPr>
            </a:br>
            <a:br>
              <a:rPr lang="it-IT" sz="3600" b="1" dirty="0">
                <a:latin typeface="Times New Roman" panose="02020603050405020304" pitchFamily="18" charset="0"/>
                <a:cs typeface="Times New Roman" panose="02020603050405020304" pitchFamily="18" charset="0"/>
              </a:rPr>
            </a:br>
            <a:r>
              <a:rPr lang="it-IT" b="1" dirty="0">
                <a:latin typeface="Times New Roman" panose="02020603050405020304" pitchFamily="18" charset="0"/>
                <a:cs typeface="Times New Roman" panose="02020603050405020304" pitchFamily="18" charset="0"/>
              </a:rPr>
              <a:t>Invito 1° - 2026</a:t>
            </a:r>
            <a:br>
              <a:rPr lang="it-IT" sz="3600" b="1" dirty="0">
                <a:latin typeface="Times New Roman" panose="02020603050405020304" pitchFamily="18" charset="0"/>
                <a:cs typeface="Times New Roman" panose="02020603050405020304" pitchFamily="18" charset="0"/>
              </a:rPr>
            </a:br>
            <a:endParaRPr lang="it-IT" sz="3600" b="1" dirty="0">
              <a:latin typeface="Times New Roman" panose="02020603050405020304" pitchFamily="18" charset="0"/>
              <a:cs typeface="Times New Roman" panose="02020603050405020304" pitchFamily="18" charset="0"/>
            </a:endParaRPr>
          </a:p>
        </p:txBody>
      </p:sp>
      <p:sp>
        <p:nvSpPr>
          <p:cNvPr id="3" name="Segnaposto contenuto 2">
            <a:extLst>
              <a:ext uri="{FF2B5EF4-FFF2-40B4-BE49-F238E27FC236}">
                <a16:creationId xmlns:a16="http://schemas.microsoft.com/office/drawing/2014/main" id="{AEE9C8AC-C1C0-4865-9682-BC22BB5E6AC7}"/>
              </a:ext>
            </a:extLst>
          </p:cNvPr>
          <p:cNvSpPr>
            <a:spLocks noGrp="1"/>
          </p:cNvSpPr>
          <p:nvPr>
            <p:ph idx="1"/>
          </p:nvPr>
        </p:nvSpPr>
        <p:spPr>
          <a:xfrm>
            <a:off x="771787" y="1825625"/>
            <a:ext cx="10582013" cy="4038280"/>
          </a:xfrm>
        </p:spPr>
        <p:txBody>
          <a:bodyPr>
            <a:noAutofit/>
          </a:bodyPr>
          <a:lstStyle/>
          <a:p>
            <a:pPr algn="ctr"/>
            <a:endParaRPr lang="it-IT" sz="1200" dirty="0">
              <a:latin typeface="Times New Roman" panose="02020603050405020304" pitchFamily="18" charset="0"/>
              <a:cs typeface="Times New Roman" panose="02020603050405020304" pitchFamily="18" charset="0"/>
            </a:endParaRPr>
          </a:p>
          <a:p>
            <a:pPr marL="0" indent="0">
              <a:buNone/>
            </a:pPr>
            <a:r>
              <a:rPr lang="it-IT" i="1" dirty="0">
                <a:latin typeface="Times New Roman" panose="02020603050405020304" pitchFamily="18" charset="0"/>
                <a:cs typeface="Times New Roman" panose="02020603050405020304" pitchFamily="18" charset="0"/>
              </a:rPr>
              <a:t>				</a:t>
            </a:r>
          </a:p>
          <a:p>
            <a:pPr marL="0" indent="0">
              <a:buNone/>
            </a:pPr>
            <a:endParaRPr lang="it-IT" b="1" i="1" dirty="0">
              <a:latin typeface="Times New Roman" panose="02020603050405020304" pitchFamily="18" charset="0"/>
              <a:cs typeface="Times New Roman" panose="02020603050405020304" pitchFamily="18" charset="0"/>
            </a:endParaRPr>
          </a:p>
          <a:p>
            <a:pPr marL="0" indent="0" algn="ctr">
              <a:buNone/>
            </a:pPr>
            <a:r>
              <a:rPr lang="it-IT" sz="4000" b="1" i="1" dirty="0">
                <a:latin typeface="Times New Roman" panose="02020603050405020304" pitchFamily="18" charset="0"/>
                <a:cs typeface="Times New Roman" panose="02020603050405020304" pitchFamily="18" charset="0"/>
              </a:rPr>
              <a:t>Linee a Progetto: quali sono e cosa cambia</a:t>
            </a:r>
          </a:p>
          <a:p>
            <a:pPr marL="0" indent="0" algn="ctr">
              <a:buNone/>
            </a:pPr>
            <a:endParaRPr lang="it-IT" sz="4000" b="1" dirty="0">
              <a:latin typeface="Times New Roman" panose="02020603050405020304" pitchFamily="18" charset="0"/>
              <a:cs typeface="Times New Roman" panose="02020603050405020304" pitchFamily="18" charset="0"/>
            </a:endParaRPr>
          </a:p>
        </p:txBody>
      </p:sp>
      <p:sp>
        <p:nvSpPr>
          <p:cNvPr id="5" name="Segnaposto numero diapositiva 4">
            <a:extLst>
              <a:ext uri="{FF2B5EF4-FFF2-40B4-BE49-F238E27FC236}">
                <a16:creationId xmlns:a16="http://schemas.microsoft.com/office/drawing/2014/main" id="{C6EBF1C6-6A65-461B-A225-B71B9FBD8774}"/>
              </a:ext>
            </a:extLst>
          </p:cNvPr>
          <p:cNvSpPr>
            <a:spLocks noGrp="1"/>
          </p:cNvSpPr>
          <p:nvPr>
            <p:ph type="sldNum" sz="quarter" idx="12"/>
          </p:nvPr>
        </p:nvSpPr>
        <p:spPr>
          <a:xfrm>
            <a:off x="8610600" y="6356350"/>
            <a:ext cx="3259822" cy="365125"/>
          </a:xfrm>
        </p:spPr>
        <p:txBody>
          <a:bodyPr/>
          <a:lstStyle/>
          <a:p>
            <a:fld id="{D8AE563E-7493-4196-89C0-594110B6003A}" type="slidenum">
              <a:rPr lang="it-IT" smtClean="0">
                <a:latin typeface="Times New Roman" panose="02020603050405020304" pitchFamily="18" charset="0"/>
                <a:cs typeface="Times New Roman" panose="02020603050405020304" pitchFamily="18" charset="0"/>
              </a:rPr>
              <a:pPr/>
              <a:t>25</a:t>
            </a:fld>
            <a:endParaRPr lang="it-IT" dirty="0">
              <a:latin typeface="Times New Roman" panose="02020603050405020304" pitchFamily="18" charset="0"/>
              <a:cs typeface="Times New Roman" panose="02020603050405020304" pitchFamily="18" charset="0"/>
            </a:endParaRPr>
          </a:p>
        </p:txBody>
      </p:sp>
      <p:pic>
        <p:nvPicPr>
          <p:cNvPr id="4" name="Immagine 3">
            <a:extLst>
              <a:ext uri="{FF2B5EF4-FFF2-40B4-BE49-F238E27FC236}">
                <a16:creationId xmlns:a16="http://schemas.microsoft.com/office/drawing/2014/main" id="{D2E9DD78-4442-4C24-BA04-92DF8A020BC5}"/>
              </a:ext>
            </a:extLst>
          </p:cNvPr>
          <p:cNvPicPr>
            <a:picLocks noChangeAspect="1"/>
          </p:cNvPicPr>
          <p:nvPr/>
        </p:nvPicPr>
        <p:blipFill>
          <a:blip r:embed="rId2"/>
          <a:stretch>
            <a:fillRect/>
          </a:stretch>
        </p:blipFill>
        <p:spPr>
          <a:xfrm>
            <a:off x="265747" y="170036"/>
            <a:ext cx="2298391" cy="390178"/>
          </a:xfrm>
          <a:prstGeom prst="rect">
            <a:avLst/>
          </a:prstGeom>
        </p:spPr>
      </p:pic>
      <p:sp>
        <p:nvSpPr>
          <p:cNvPr id="6" name="Segnaposto piè di pagina 5">
            <a:extLst>
              <a:ext uri="{FF2B5EF4-FFF2-40B4-BE49-F238E27FC236}">
                <a16:creationId xmlns:a16="http://schemas.microsoft.com/office/drawing/2014/main" id="{C32BC502-8870-13A7-7A29-AC83E3C73BD9}"/>
              </a:ext>
            </a:extLst>
          </p:cNvPr>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1248469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6C63AC-1922-49A2-9105-B522BE506B04}"/>
              </a:ext>
            </a:extLst>
          </p:cNvPr>
          <p:cNvSpPr>
            <a:spLocks noGrp="1"/>
          </p:cNvSpPr>
          <p:nvPr>
            <p:ph type="title"/>
          </p:nvPr>
        </p:nvSpPr>
        <p:spPr>
          <a:xfrm>
            <a:off x="838200" y="620366"/>
            <a:ext cx="10515600" cy="1070322"/>
          </a:xfrm>
        </p:spPr>
        <p:txBody>
          <a:bodyPr>
            <a:normAutofit fontScale="90000"/>
          </a:bodyPr>
          <a:lstStyle/>
          <a:p>
            <a:pPr algn="ctr"/>
            <a:r>
              <a:rPr lang="it-IT" sz="4000" b="1" dirty="0">
                <a:latin typeface="Times New Roman" panose="02020603050405020304" pitchFamily="18" charset="0"/>
                <a:cs typeface="Times New Roman" panose="02020603050405020304" pitchFamily="18" charset="0"/>
              </a:rPr>
              <a:t>Invito 1° - 2026</a:t>
            </a:r>
            <a:br>
              <a:rPr lang="it-IT" sz="4000" b="1" dirty="0">
                <a:latin typeface="Times New Roman" panose="02020603050405020304" pitchFamily="18" charset="0"/>
                <a:cs typeface="Times New Roman" panose="02020603050405020304" pitchFamily="18" charset="0"/>
              </a:rPr>
            </a:br>
            <a:r>
              <a:rPr lang="it-IT" sz="4000" b="1" dirty="0">
                <a:latin typeface="Times New Roman" panose="02020603050405020304" pitchFamily="18" charset="0"/>
                <a:cs typeface="Times New Roman" panose="02020603050405020304" pitchFamily="18" charset="0"/>
              </a:rPr>
              <a:t>Linea 1 – Sviluppo dei territori e dei settori</a:t>
            </a:r>
          </a:p>
        </p:txBody>
      </p:sp>
      <p:sp>
        <p:nvSpPr>
          <p:cNvPr id="3" name="Segnaposto contenuto 2">
            <a:extLst>
              <a:ext uri="{FF2B5EF4-FFF2-40B4-BE49-F238E27FC236}">
                <a16:creationId xmlns:a16="http://schemas.microsoft.com/office/drawing/2014/main" id="{AEE9C8AC-C1C0-4865-9682-BC22BB5E6AC7}"/>
              </a:ext>
            </a:extLst>
          </p:cNvPr>
          <p:cNvSpPr>
            <a:spLocks noGrp="1"/>
          </p:cNvSpPr>
          <p:nvPr>
            <p:ph idx="1"/>
          </p:nvPr>
        </p:nvSpPr>
        <p:spPr/>
        <p:txBody>
          <a:bodyPr>
            <a:normAutofit/>
          </a:bodyPr>
          <a:lstStyle/>
          <a:p>
            <a:pPr marL="0" indent="0">
              <a:buNone/>
            </a:pPr>
            <a:r>
              <a:rPr lang="it-IT" dirty="0"/>
              <a:t>		</a:t>
            </a:r>
            <a:r>
              <a:rPr lang="it-IT" dirty="0">
                <a:latin typeface="Times New Roman" panose="02020603050405020304" pitchFamily="18" charset="0"/>
                <a:cs typeface="Times New Roman" panose="02020603050405020304" pitchFamily="18" charset="0"/>
              </a:rPr>
              <a:t>	   	</a:t>
            </a:r>
            <a:r>
              <a:rPr lang="it-IT" b="1" u="sng" dirty="0">
                <a:latin typeface="Times New Roman" panose="02020603050405020304" pitchFamily="18" charset="0"/>
                <a:cs typeface="Times New Roman" panose="02020603050405020304" pitchFamily="18" charset="0"/>
              </a:rPr>
              <a:t>Condizioni di partenza</a:t>
            </a:r>
          </a:p>
          <a:p>
            <a:pPr marL="0" indent="0">
              <a:buNone/>
            </a:pPr>
            <a:endParaRPr lang="it-IT" i="1" dirty="0">
              <a:latin typeface="Times New Roman" panose="02020603050405020304" pitchFamily="18" charset="0"/>
              <a:cs typeface="Times New Roman" panose="02020603050405020304" pitchFamily="18" charset="0"/>
            </a:endParaRPr>
          </a:p>
          <a:p>
            <a:pPr algn="ctr"/>
            <a:r>
              <a:rPr lang="it-IT" sz="1800" u="sng" dirty="0">
                <a:latin typeface="Times New Roman" panose="02020603050405020304" pitchFamily="18" charset="0"/>
                <a:cs typeface="Times New Roman" panose="02020603050405020304" pitchFamily="18" charset="0"/>
              </a:rPr>
              <a:t>Risorse</a:t>
            </a:r>
            <a:r>
              <a:rPr lang="it-IT" sz="1800" dirty="0">
                <a:latin typeface="Times New Roman" panose="02020603050405020304" pitchFamily="18" charset="0"/>
                <a:cs typeface="Times New Roman" panose="02020603050405020304" pitchFamily="18" charset="0"/>
              </a:rPr>
              <a:t>: </a:t>
            </a:r>
            <a:r>
              <a:rPr lang="it-IT" sz="1800" b="1" dirty="0">
                <a:latin typeface="Times New Roman" panose="02020603050405020304" pitchFamily="18" charset="0"/>
                <a:cs typeface="Times New Roman" panose="02020603050405020304" pitchFamily="18" charset="0"/>
              </a:rPr>
              <a:t>4 mln € a livello regionale </a:t>
            </a:r>
            <a:r>
              <a:rPr lang="it-IT" sz="1800" dirty="0">
                <a:latin typeface="Times New Roman" panose="02020603050405020304" pitchFamily="18" charset="0"/>
                <a:cs typeface="Times New Roman" panose="02020603050405020304" pitchFamily="18" charset="0"/>
              </a:rPr>
              <a:t>di cui </a:t>
            </a:r>
            <a:r>
              <a:rPr lang="it-IT" sz="1800" b="1" dirty="0">
                <a:latin typeface="Times New Roman" panose="02020603050405020304" pitchFamily="18" charset="0"/>
                <a:cs typeface="Times New Roman" panose="02020603050405020304" pitchFamily="18" charset="0"/>
              </a:rPr>
              <a:t>€ 112.000,00 </a:t>
            </a:r>
            <a:r>
              <a:rPr lang="it-IT" sz="1800" dirty="0">
                <a:latin typeface="Times New Roman" panose="02020603050405020304" pitchFamily="18" charset="0"/>
                <a:cs typeface="Times New Roman" panose="02020603050405020304" pitchFamily="18" charset="0"/>
              </a:rPr>
              <a:t>ripartiti per le Regioni del Sud e Isole </a:t>
            </a:r>
          </a:p>
          <a:p>
            <a:pPr marL="457200" lvl="1" indent="0" algn="ctr">
              <a:buNone/>
            </a:pPr>
            <a:endParaRPr lang="it-IT" sz="1800" i="1" dirty="0">
              <a:latin typeface="Times New Roman" panose="02020603050405020304" pitchFamily="18" charset="0"/>
              <a:cs typeface="Times New Roman" panose="02020603050405020304" pitchFamily="18" charset="0"/>
            </a:endParaRPr>
          </a:p>
          <a:p>
            <a:pPr algn="ctr"/>
            <a:r>
              <a:rPr lang="it-IT" sz="1800" u="sng" dirty="0">
                <a:latin typeface="Times New Roman" panose="02020603050405020304" pitchFamily="18" charset="0"/>
                <a:cs typeface="Times New Roman" panose="02020603050405020304" pitchFamily="18" charset="0"/>
              </a:rPr>
              <a:t>Modalità di presentazione</a:t>
            </a:r>
            <a:r>
              <a:rPr lang="it-IT" sz="1800" dirty="0">
                <a:latin typeface="Times New Roman" panose="02020603050405020304" pitchFamily="18" charset="0"/>
                <a:cs typeface="Times New Roman" panose="02020603050405020304" pitchFamily="18" charset="0"/>
              </a:rPr>
              <a:t>: scadenza unica</a:t>
            </a:r>
          </a:p>
          <a:p>
            <a:pPr algn="ctr"/>
            <a:endParaRPr lang="it-IT" sz="1800" dirty="0">
              <a:latin typeface="Times New Roman" panose="02020603050405020304" pitchFamily="18" charset="0"/>
              <a:cs typeface="Times New Roman" panose="02020603050405020304" pitchFamily="18" charset="0"/>
            </a:endParaRPr>
          </a:p>
          <a:p>
            <a:pPr algn="ctr"/>
            <a:r>
              <a:rPr lang="it-IT" sz="1800" u="sng" dirty="0">
                <a:latin typeface="Times New Roman" panose="02020603050405020304" pitchFamily="18" charset="0"/>
                <a:cs typeface="Times New Roman" panose="02020603050405020304" pitchFamily="18" charset="0"/>
              </a:rPr>
              <a:t>Quando</a:t>
            </a:r>
            <a:r>
              <a:rPr lang="it-IT" sz="1800" dirty="0">
                <a:latin typeface="Times New Roman" panose="02020603050405020304" pitchFamily="18" charset="0"/>
                <a:cs typeface="Times New Roman" panose="02020603050405020304" pitchFamily="18" charset="0"/>
              </a:rPr>
              <a:t>: il </a:t>
            </a:r>
            <a:r>
              <a:rPr lang="it-IT" sz="1800" b="1" dirty="0">
                <a:latin typeface="Times New Roman" panose="02020603050405020304" pitchFamily="18" charset="0"/>
                <a:cs typeface="Times New Roman" panose="02020603050405020304" pitchFamily="18" charset="0"/>
              </a:rPr>
              <a:t>23 febbraio 2027</a:t>
            </a:r>
          </a:p>
          <a:p>
            <a:pPr marL="0" indent="0" algn="ctr">
              <a:buNone/>
            </a:pPr>
            <a:endParaRPr lang="it-IT" sz="1800" dirty="0">
              <a:latin typeface="Times New Roman" panose="02020603050405020304" pitchFamily="18" charset="0"/>
              <a:cs typeface="Times New Roman" panose="02020603050405020304" pitchFamily="18" charset="0"/>
            </a:endParaRPr>
          </a:p>
          <a:p>
            <a:pPr algn="ctr"/>
            <a:r>
              <a:rPr lang="it-IT" sz="1800" u="sng" dirty="0">
                <a:latin typeface="Times New Roman" panose="02020603050405020304" pitchFamily="18" charset="0"/>
                <a:cs typeface="Times New Roman" panose="02020603050405020304" pitchFamily="18" charset="0"/>
              </a:rPr>
              <a:t>Obiettivi specifici</a:t>
            </a:r>
            <a:r>
              <a:rPr lang="it-IT" sz="1800" dirty="0">
                <a:latin typeface="Times New Roman" panose="02020603050405020304" pitchFamily="18" charset="0"/>
                <a:cs typeface="Times New Roman" panose="02020603050405020304" pitchFamily="18" charset="0"/>
              </a:rPr>
              <a:t>: target mirati, competenze strategiche (</a:t>
            </a:r>
            <a:r>
              <a:rPr lang="it-IT" sz="1800" i="1" dirty="0" err="1">
                <a:latin typeface="Times New Roman" panose="02020603050405020304" pitchFamily="18" charset="0"/>
                <a:cs typeface="Times New Roman" panose="02020603050405020304" pitchFamily="18" charset="0"/>
              </a:rPr>
              <a:t>digital</a:t>
            </a:r>
            <a:r>
              <a:rPr lang="it-IT" sz="1800" i="1" dirty="0">
                <a:latin typeface="Times New Roman" panose="02020603050405020304" pitchFamily="18" charset="0"/>
                <a:cs typeface="Times New Roman" panose="02020603050405020304" pitchFamily="18" charset="0"/>
              </a:rPr>
              <a:t>, green, soft); </a:t>
            </a:r>
            <a:r>
              <a:rPr lang="it-IT" sz="1800" dirty="0">
                <a:latin typeface="Times New Roman" panose="02020603050405020304" pitchFamily="18" charset="0"/>
                <a:cs typeface="Times New Roman" panose="02020603050405020304" pitchFamily="18" charset="0"/>
              </a:rPr>
              <a:t>formazione individuale o per piccoli gruppi; favorire il passaggio generazionale, attenzione alle figure «fragili»</a:t>
            </a:r>
          </a:p>
          <a:p>
            <a:pPr marL="0" indent="0" algn="ctr">
              <a:buNone/>
            </a:pPr>
            <a:endParaRPr lang="it-IT" sz="20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Segnaposto numero diapositiva 4">
            <a:extLst>
              <a:ext uri="{FF2B5EF4-FFF2-40B4-BE49-F238E27FC236}">
                <a16:creationId xmlns:a16="http://schemas.microsoft.com/office/drawing/2014/main" id="{4F4C2608-EE82-4643-90ED-8B6DE73058ED}"/>
              </a:ext>
            </a:extLst>
          </p:cNvPr>
          <p:cNvSpPr>
            <a:spLocks noGrp="1"/>
          </p:cNvSpPr>
          <p:nvPr>
            <p:ph type="sldNum" sz="quarter" idx="12"/>
          </p:nvPr>
        </p:nvSpPr>
        <p:spPr/>
        <p:txBody>
          <a:bodyPr/>
          <a:lstStyle/>
          <a:p>
            <a:fld id="{D8AE563E-7493-4196-89C0-594110B6003A}" type="slidenum">
              <a:rPr lang="it-IT" smtClean="0">
                <a:latin typeface="Times New Roman" panose="02020603050405020304" pitchFamily="18" charset="0"/>
                <a:cs typeface="Times New Roman" panose="02020603050405020304" pitchFamily="18" charset="0"/>
              </a:rPr>
              <a:t>26</a:t>
            </a:fld>
            <a:endParaRPr lang="it-IT" dirty="0">
              <a:latin typeface="Times New Roman" panose="02020603050405020304" pitchFamily="18" charset="0"/>
              <a:cs typeface="Times New Roman" panose="02020603050405020304" pitchFamily="18" charset="0"/>
            </a:endParaRPr>
          </a:p>
        </p:txBody>
      </p:sp>
      <p:pic>
        <p:nvPicPr>
          <p:cNvPr id="4" name="Immagine 3">
            <a:extLst>
              <a:ext uri="{FF2B5EF4-FFF2-40B4-BE49-F238E27FC236}">
                <a16:creationId xmlns:a16="http://schemas.microsoft.com/office/drawing/2014/main" id="{BE9A69FC-4976-4338-991B-B7F3F07B91C0}"/>
              </a:ext>
            </a:extLst>
          </p:cNvPr>
          <p:cNvPicPr>
            <a:picLocks noChangeAspect="1"/>
          </p:cNvPicPr>
          <p:nvPr/>
        </p:nvPicPr>
        <p:blipFill>
          <a:blip r:embed="rId2"/>
          <a:stretch>
            <a:fillRect/>
          </a:stretch>
        </p:blipFill>
        <p:spPr>
          <a:xfrm>
            <a:off x="332859" y="230188"/>
            <a:ext cx="2298391" cy="390178"/>
          </a:xfrm>
          <a:prstGeom prst="rect">
            <a:avLst/>
          </a:prstGeom>
        </p:spPr>
      </p:pic>
      <p:sp>
        <p:nvSpPr>
          <p:cNvPr id="6" name="Segnaposto piè di pagina 5">
            <a:extLst>
              <a:ext uri="{FF2B5EF4-FFF2-40B4-BE49-F238E27FC236}">
                <a16:creationId xmlns:a16="http://schemas.microsoft.com/office/drawing/2014/main" id="{8FA907A9-8B80-2436-525F-DD1CD028C333}"/>
              </a:ext>
            </a:extLst>
          </p:cNvPr>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1780069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6C63AC-1922-49A2-9105-B522BE506B04}"/>
              </a:ext>
            </a:extLst>
          </p:cNvPr>
          <p:cNvSpPr>
            <a:spLocks noGrp="1"/>
          </p:cNvSpPr>
          <p:nvPr>
            <p:ph type="title"/>
          </p:nvPr>
        </p:nvSpPr>
        <p:spPr/>
        <p:txBody>
          <a:bodyPr>
            <a:normAutofit/>
          </a:bodyPr>
          <a:lstStyle/>
          <a:p>
            <a:pPr algn="ctr"/>
            <a:r>
              <a:rPr lang="it-IT" sz="4000" b="1" dirty="0">
                <a:latin typeface="Times New Roman" panose="02020603050405020304" pitchFamily="18" charset="0"/>
                <a:cs typeface="Times New Roman" panose="02020603050405020304" pitchFamily="18" charset="0"/>
              </a:rPr>
              <a:t>Invito 1° - 2026</a:t>
            </a:r>
            <a:br>
              <a:rPr lang="it-IT" sz="4000" b="1" dirty="0">
                <a:latin typeface="Times New Roman" panose="02020603050405020304" pitchFamily="18" charset="0"/>
                <a:cs typeface="Times New Roman" panose="02020603050405020304" pitchFamily="18" charset="0"/>
              </a:rPr>
            </a:br>
            <a:r>
              <a:rPr lang="it-IT" sz="4000" b="1" dirty="0">
                <a:latin typeface="Times New Roman" panose="02020603050405020304" pitchFamily="18" charset="0"/>
                <a:cs typeface="Times New Roman" panose="02020603050405020304" pitchFamily="18" charset="0"/>
              </a:rPr>
              <a:t>Linea 1 – Sviluppo dei territori e dei settori</a:t>
            </a:r>
          </a:p>
        </p:txBody>
      </p:sp>
      <p:sp>
        <p:nvSpPr>
          <p:cNvPr id="3" name="Segnaposto contenuto 2">
            <a:extLst>
              <a:ext uri="{FF2B5EF4-FFF2-40B4-BE49-F238E27FC236}">
                <a16:creationId xmlns:a16="http://schemas.microsoft.com/office/drawing/2014/main" id="{AEE9C8AC-C1C0-4865-9682-BC22BB5E6AC7}"/>
              </a:ext>
            </a:extLst>
          </p:cNvPr>
          <p:cNvSpPr>
            <a:spLocks noGrp="1"/>
          </p:cNvSpPr>
          <p:nvPr>
            <p:ph idx="1"/>
          </p:nvPr>
        </p:nvSpPr>
        <p:spPr/>
        <p:txBody>
          <a:bodyPr>
            <a:normAutofit fontScale="55000" lnSpcReduction="20000"/>
          </a:bodyPr>
          <a:lstStyle/>
          <a:p>
            <a:pPr marL="0" indent="0" algn="ctr">
              <a:buNone/>
            </a:pPr>
            <a:r>
              <a:rPr lang="it-IT" b="1" u="sng" dirty="0">
                <a:latin typeface="Times New Roman" panose="02020603050405020304" pitchFamily="18" charset="0"/>
                <a:cs typeface="Times New Roman" panose="02020603050405020304" pitchFamily="18" charset="0"/>
              </a:rPr>
              <a:t>Conferme &amp; Novità</a:t>
            </a:r>
          </a:p>
          <a:p>
            <a:pPr marL="0" indent="0">
              <a:buNone/>
            </a:pPr>
            <a:endParaRPr lang="it-IT" sz="2000" b="1" dirty="0">
              <a:solidFill>
                <a:srgbClr val="FF0000"/>
              </a:solidFill>
              <a:latin typeface="Times New Roman" panose="02020603050405020304" pitchFamily="18" charset="0"/>
              <a:ea typeface="STXingkai" panose="020B0503020204020204" pitchFamily="2" charset="-122"/>
              <a:cs typeface="Times New Roman" panose="02020603050405020304" pitchFamily="18" charset="0"/>
            </a:endParaRPr>
          </a:p>
          <a:p>
            <a:pPr marL="0" indent="0" algn="ctr">
              <a:buNone/>
            </a:pPr>
            <a:r>
              <a:rPr lang="it-IT" sz="2400" b="1" dirty="0">
                <a:solidFill>
                  <a:schemeClr val="tx1">
                    <a:lumMod val="85000"/>
                    <a:lumOff val="15000"/>
                  </a:schemeClr>
                </a:solidFill>
                <a:latin typeface="Times New Roman" panose="02020603050405020304" pitchFamily="18" charset="0"/>
                <a:cs typeface="Times New Roman" panose="02020603050405020304" pitchFamily="18" charset="0"/>
              </a:rPr>
              <a:t>Sostenere la formazione per piccoli gruppi (fino a 3 lavoratori) prevedendo</a:t>
            </a:r>
            <a:r>
              <a:rPr lang="it-IT" sz="2400" dirty="0">
                <a:solidFill>
                  <a:schemeClr val="tx1">
                    <a:lumMod val="85000"/>
                    <a:lumOff val="15000"/>
                  </a:schemeClr>
                </a:solidFill>
                <a:latin typeface="Times New Roman" panose="02020603050405020304" pitchFamily="18" charset="0"/>
                <a:cs typeface="Times New Roman" panose="02020603050405020304" pitchFamily="18" charset="0"/>
              </a:rPr>
              <a:t>: </a:t>
            </a:r>
          </a:p>
          <a:p>
            <a:pPr marL="457200" indent="-457200" algn="ctr">
              <a:buAutoNum type="arabicPeriod"/>
            </a:pPr>
            <a:endParaRPr lang="it-IT" sz="2000" dirty="0">
              <a:solidFill>
                <a:schemeClr val="tx1">
                  <a:lumMod val="85000"/>
                  <a:lumOff val="15000"/>
                </a:schemeClr>
              </a:solidFill>
              <a:latin typeface="Times New Roman" panose="02020603050405020304" pitchFamily="18" charset="0"/>
              <a:cs typeface="Times New Roman" panose="02020603050405020304" pitchFamily="18" charset="0"/>
            </a:endParaRPr>
          </a:p>
          <a:p>
            <a:pPr algn="ctr">
              <a:lnSpc>
                <a:spcPct val="150000"/>
              </a:lnSpc>
              <a:buFont typeface="Wingdings" panose="05000000000000000000" pitchFamily="2" charset="2"/>
              <a:buChar char="ü"/>
            </a:pPr>
            <a:r>
              <a:rPr lang="it-IT" sz="3200" dirty="0">
                <a:latin typeface="Times New Roman" panose="02020603050405020304" pitchFamily="18" charset="0"/>
                <a:cs typeface="Times New Roman" panose="02020603050405020304" pitchFamily="18" charset="0"/>
              </a:rPr>
              <a:t>un parametro più alto </a:t>
            </a:r>
            <a:r>
              <a:rPr lang="it-IT" sz="3200" b="1" dirty="0">
                <a:latin typeface="Times New Roman" panose="02020603050405020304" pitchFamily="18" charset="0"/>
                <a:cs typeface="Times New Roman" panose="02020603050405020304" pitchFamily="18" charset="0"/>
              </a:rPr>
              <a:t>fino a €165 ad ora</a:t>
            </a:r>
            <a:r>
              <a:rPr lang="it-IT" sz="3200" dirty="0">
                <a:latin typeface="Times New Roman" panose="02020603050405020304" pitchFamily="18" charset="0"/>
                <a:cs typeface="Times New Roman" panose="02020603050405020304" pitchFamily="18" charset="0"/>
              </a:rPr>
              <a:t>, </a:t>
            </a:r>
            <a:r>
              <a:rPr lang="it-IT" sz="3200" dirty="0">
                <a:solidFill>
                  <a:schemeClr val="tx1">
                    <a:lumMod val="85000"/>
                    <a:lumOff val="15000"/>
                  </a:schemeClr>
                </a:solidFill>
                <a:latin typeface="Times New Roman" panose="02020603050405020304" pitchFamily="18" charset="0"/>
                <a:cs typeface="Times New Roman" panose="02020603050405020304" pitchFamily="18" charset="0"/>
              </a:rPr>
              <a:t>ovvero </a:t>
            </a:r>
            <a:r>
              <a:rPr lang="it-IT" sz="3200" b="1" dirty="0">
                <a:solidFill>
                  <a:schemeClr val="tx1">
                    <a:lumMod val="85000"/>
                    <a:lumOff val="15000"/>
                  </a:schemeClr>
                </a:solidFill>
                <a:latin typeface="Times New Roman" panose="02020603050405020304" pitchFamily="18" charset="0"/>
                <a:cs typeface="Times New Roman" panose="02020603050405020304" pitchFamily="18" charset="0"/>
              </a:rPr>
              <a:t>€1.320 max complessivi </a:t>
            </a:r>
            <a:r>
              <a:rPr lang="it-IT" sz="3200" dirty="0">
                <a:solidFill>
                  <a:schemeClr val="tx1">
                    <a:lumMod val="85000"/>
                    <a:lumOff val="15000"/>
                  </a:schemeClr>
                </a:solidFill>
                <a:latin typeface="Times New Roman" panose="02020603050405020304" pitchFamily="18" charset="0"/>
                <a:cs typeface="Times New Roman" panose="02020603050405020304" pitchFamily="18" charset="0"/>
              </a:rPr>
              <a:t>a giornata formativa </a:t>
            </a:r>
            <a:r>
              <a:rPr lang="it-IT" sz="3200" u="sng" dirty="0">
                <a:solidFill>
                  <a:schemeClr val="tx1">
                    <a:lumMod val="85000"/>
                    <a:lumOff val="15000"/>
                  </a:schemeClr>
                </a:solidFill>
                <a:latin typeface="Times New Roman" panose="02020603050405020304" pitchFamily="18" charset="0"/>
                <a:cs typeface="Times New Roman" panose="02020603050405020304" pitchFamily="18" charset="0"/>
              </a:rPr>
              <a:t>purché</a:t>
            </a:r>
            <a:r>
              <a:rPr lang="it-IT" sz="3200" dirty="0">
                <a:solidFill>
                  <a:schemeClr val="tx1">
                    <a:lumMod val="85000"/>
                    <a:lumOff val="15000"/>
                  </a:schemeClr>
                </a:solidFill>
                <a:latin typeface="Times New Roman" panose="02020603050405020304" pitchFamily="18" charset="0"/>
                <a:cs typeface="Times New Roman" panose="02020603050405020304" pitchFamily="18" charset="0"/>
              </a:rPr>
              <a:t> il contributo previsto alla voce </a:t>
            </a:r>
            <a:r>
              <a:rPr lang="it-IT" sz="3200" b="1" dirty="0">
                <a:solidFill>
                  <a:schemeClr val="tx1">
                    <a:lumMod val="85000"/>
                    <a:lumOff val="15000"/>
                  </a:schemeClr>
                </a:solidFill>
                <a:latin typeface="Times New Roman" panose="02020603050405020304" pitchFamily="18" charset="0"/>
                <a:cs typeface="Times New Roman" panose="02020603050405020304" pitchFamily="18" charset="0"/>
              </a:rPr>
              <a:t>docenza</a:t>
            </a:r>
            <a:r>
              <a:rPr lang="it-IT" sz="32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it-IT" sz="3200" b="1" dirty="0">
                <a:solidFill>
                  <a:schemeClr val="tx1">
                    <a:lumMod val="85000"/>
                    <a:lumOff val="15000"/>
                  </a:schemeClr>
                </a:solidFill>
                <a:latin typeface="Times New Roman" panose="02020603050405020304" pitchFamily="18" charset="0"/>
                <a:cs typeface="Times New Roman" panose="02020603050405020304" pitchFamily="18" charset="0"/>
              </a:rPr>
              <a:t>non sia inferiore al 50% </a:t>
            </a:r>
          </a:p>
          <a:p>
            <a:pPr algn="ctr">
              <a:lnSpc>
                <a:spcPct val="150000"/>
              </a:lnSpc>
              <a:buFont typeface="Wingdings" panose="05000000000000000000" pitchFamily="2" charset="2"/>
              <a:buChar char="ü"/>
            </a:pPr>
            <a:r>
              <a:rPr lang="it-IT" sz="3200" dirty="0">
                <a:latin typeface="Times New Roman" panose="02020603050405020304" pitchFamily="18" charset="0"/>
                <a:cs typeface="Times New Roman" panose="02020603050405020304" pitchFamily="18" charset="0"/>
              </a:rPr>
              <a:t>tale incremento, nella misura del 70%, non sarà conteggiato ai fini del calcolo del contributo orario medio</a:t>
            </a:r>
          </a:p>
          <a:p>
            <a:pPr algn="ctr">
              <a:lnSpc>
                <a:spcPct val="150000"/>
              </a:lnSpc>
              <a:buFont typeface="Wingdings" panose="05000000000000000000" pitchFamily="2" charset="2"/>
              <a:buChar char="ü"/>
            </a:pPr>
            <a:r>
              <a:rPr lang="it-IT" sz="3200" dirty="0">
                <a:solidFill>
                  <a:schemeClr val="tx1">
                    <a:lumMod val="85000"/>
                    <a:lumOff val="15000"/>
                  </a:schemeClr>
                </a:solidFill>
                <a:latin typeface="Times New Roman" panose="02020603050405020304" pitchFamily="18" charset="0"/>
                <a:cs typeface="Times New Roman" panose="02020603050405020304" pitchFamily="18" charset="0"/>
              </a:rPr>
              <a:t>No docente interno: né all’ente né all’azienda beneficiaria</a:t>
            </a:r>
          </a:p>
          <a:p>
            <a:pPr algn="ctr">
              <a:lnSpc>
                <a:spcPct val="150000"/>
              </a:lnSpc>
              <a:buFont typeface="Wingdings" panose="05000000000000000000" pitchFamily="2" charset="2"/>
              <a:buChar char="ü"/>
            </a:pPr>
            <a:r>
              <a:rPr lang="it-IT" sz="3200" dirty="0">
                <a:solidFill>
                  <a:schemeClr val="tx1">
                    <a:lumMod val="85000"/>
                    <a:lumOff val="15000"/>
                  </a:schemeClr>
                </a:solidFill>
                <a:latin typeface="Times New Roman" panose="02020603050405020304" pitchFamily="18" charset="0"/>
                <a:cs typeface="Times New Roman" panose="02020603050405020304" pitchFamily="18" charset="0"/>
              </a:rPr>
              <a:t>allegare il CV del professionista o dell’azienda individuata con preventivo e descrizione della prestazione</a:t>
            </a:r>
          </a:p>
          <a:p>
            <a:pPr marL="0" indent="0" algn="ctr">
              <a:buNone/>
            </a:pPr>
            <a:endParaRPr lang="it-IT" sz="20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Segnaposto numero diapositiva 4">
            <a:extLst>
              <a:ext uri="{FF2B5EF4-FFF2-40B4-BE49-F238E27FC236}">
                <a16:creationId xmlns:a16="http://schemas.microsoft.com/office/drawing/2014/main" id="{4F4C2608-EE82-4643-90ED-8B6DE73058ED}"/>
              </a:ext>
            </a:extLst>
          </p:cNvPr>
          <p:cNvSpPr>
            <a:spLocks noGrp="1"/>
          </p:cNvSpPr>
          <p:nvPr>
            <p:ph type="sldNum" sz="quarter" idx="12"/>
          </p:nvPr>
        </p:nvSpPr>
        <p:spPr/>
        <p:txBody>
          <a:bodyPr/>
          <a:lstStyle/>
          <a:p>
            <a:fld id="{D8AE563E-7493-4196-89C0-594110B6003A}" type="slidenum">
              <a:rPr lang="it-IT" smtClean="0">
                <a:latin typeface="Times New Roman" panose="02020603050405020304" pitchFamily="18" charset="0"/>
                <a:cs typeface="Times New Roman" panose="02020603050405020304" pitchFamily="18" charset="0"/>
              </a:rPr>
              <a:t>27</a:t>
            </a:fld>
            <a:endParaRPr lang="it-IT" dirty="0">
              <a:latin typeface="Times New Roman" panose="02020603050405020304" pitchFamily="18" charset="0"/>
              <a:cs typeface="Times New Roman" panose="02020603050405020304" pitchFamily="18" charset="0"/>
            </a:endParaRPr>
          </a:p>
        </p:txBody>
      </p:sp>
      <p:pic>
        <p:nvPicPr>
          <p:cNvPr id="4" name="Immagine 3">
            <a:extLst>
              <a:ext uri="{FF2B5EF4-FFF2-40B4-BE49-F238E27FC236}">
                <a16:creationId xmlns:a16="http://schemas.microsoft.com/office/drawing/2014/main" id="{BE9A69FC-4976-4338-991B-B7F3F07B91C0}"/>
              </a:ext>
            </a:extLst>
          </p:cNvPr>
          <p:cNvPicPr>
            <a:picLocks noChangeAspect="1"/>
          </p:cNvPicPr>
          <p:nvPr/>
        </p:nvPicPr>
        <p:blipFill>
          <a:blip r:embed="rId2"/>
          <a:stretch>
            <a:fillRect/>
          </a:stretch>
        </p:blipFill>
        <p:spPr>
          <a:xfrm>
            <a:off x="332859" y="230188"/>
            <a:ext cx="2298391" cy="390178"/>
          </a:xfrm>
          <a:prstGeom prst="rect">
            <a:avLst/>
          </a:prstGeom>
        </p:spPr>
      </p:pic>
      <p:sp>
        <p:nvSpPr>
          <p:cNvPr id="6" name="Segnaposto piè di pagina 5">
            <a:extLst>
              <a:ext uri="{FF2B5EF4-FFF2-40B4-BE49-F238E27FC236}">
                <a16:creationId xmlns:a16="http://schemas.microsoft.com/office/drawing/2014/main" id="{E0DC90A2-1056-6793-31C3-5CEFF2BFADC3}"/>
              </a:ext>
            </a:extLst>
          </p:cNvPr>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2078935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6C63AC-1922-49A2-9105-B522BE506B04}"/>
              </a:ext>
            </a:extLst>
          </p:cNvPr>
          <p:cNvSpPr>
            <a:spLocks noGrp="1"/>
          </p:cNvSpPr>
          <p:nvPr>
            <p:ph type="title"/>
          </p:nvPr>
        </p:nvSpPr>
        <p:spPr/>
        <p:txBody>
          <a:bodyPr>
            <a:normAutofit/>
          </a:bodyPr>
          <a:lstStyle/>
          <a:p>
            <a:pPr algn="ctr"/>
            <a:r>
              <a:rPr lang="it-IT" sz="4000" b="1" dirty="0">
                <a:latin typeface="Times New Roman" panose="02020603050405020304" pitchFamily="18" charset="0"/>
                <a:cs typeface="Times New Roman" panose="02020603050405020304" pitchFamily="18" charset="0"/>
              </a:rPr>
              <a:t> Invito 1° - 2026</a:t>
            </a:r>
            <a:br>
              <a:rPr lang="it-IT" sz="4000" b="1" dirty="0">
                <a:latin typeface="Times New Roman" panose="02020603050405020304" pitchFamily="18" charset="0"/>
                <a:cs typeface="Times New Roman" panose="02020603050405020304" pitchFamily="18" charset="0"/>
              </a:rPr>
            </a:br>
            <a:r>
              <a:rPr lang="it-IT" sz="4000" b="1" dirty="0">
                <a:latin typeface="Times New Roman" panose="02020603050405020304" pitchFamily="18" charset="0"/>
                <a:cs typeface="Times New Roman" panose="02020603050405020304" pitchFamily="18" charset="0"/>
              </a:rPr>
              <a:t>Linea 1: Sviluppo dei territori e dei settori</a:t>
            </a:r>
          </a:p>
        </p:txBody>
      </p:sp>
      <p:sp>
        <p:nvSpPr>
          <p:cNvPr id="3" name="Segnaposto contenuto 2">
            <a:extLst>
              <a:ext uri="{FF2B5EF4-FFF2-40B4-BE49-F238E27FC236}">
                <a16:creationId xmlns:a16="http://schemas.microsoft.com/office/drawing/2014/main" id="{AEE9C8AC-C1C0-4865-9682-BC22BB5E6AC7}"/>
              </a:ext>
            </a:extLst>
          </p:cNvPr>
          <p:cNvSpPr>
            <a:spLocks noGrp="1"/>
          </p:cNvSpPr>
          <p:nvPr>
            <p:ph idx="1"/>
          </p:nvPr>
        </p:nvSpPr>
        <p:spPr>
          <a:xfrm>
            <a:off x="267419" y="1825625"/>
            <a:ext cx="11286867" cy="4247371"/>
          </a:xfrm>
        </p:spPr>
        <p:txBody>
          <a:bodyPr>
            <a:normAutofit/>
          </a:bodyPr>
          <a:lstStyle/>
          <a:p>
            <a:pPr marL="457200" lvl="1" indent="0">
              <a:buNone/>
            </a:pPr>
            <a:r>
              <a:rPr lang="it-IT" dirty="0">
                <a:latin typeface="Times New Roman" panose="02020603050405020304" pitchFamily="18" charset="0"/>
                <a:cs typeface="Times New Roman" panose="02020603050405020304" pitchFamily="18" charset="0"/>
              </a:rPr>
              <a:t>	</a:t>
            </a:r>
            <a:r>
              <a:rPr lang="it-IT" dirty="0">
                <a:solidFill>
                  <a:srgbClr val="FF0000"/>
                </a:solidFill>
                <a:latin typeface="Times New Roman" panose="02020603050405020304" pitchFamily="18" charset="0"/>
                <a:cs typeface="Times New Roman" panose="02020603050405020304" pitchFamily="18" charset="0"/>
              </a:rPr>
              <a:t>                                   	        </a:t>
            </a:r>
            <a:r>
              <a:rPr lang="it-IT" b="1" u="sng" dirty="0">
                <a:latin typeface="Times New Roman" panose="02020603050405020304" pitchFamily="18" charset="0"/>
                <a:cs typeface="Times New Roman" panose="02020603050405020304" pitchFamily="18" charset="0"/>
              </a:rPr>
              <a:t>Griglia di valutazione</a:t>
            </a:r>
          </a:p>
          <a:p>
            <a:pPr marL="457200" lvl="1" indent="0">
              <a:buNone/>
            </a:pPr>
            <a:endParaRPr lang="it-IT" b="1" u="sng" dirty="0">
              <a:latin typeface="Times New Roman" panose="02020603050405020304" pitchFamily="18" charset="0"/>
              <a:cs typeface="Times New Roman" panose="02020603050405020304" pitchFamily="18" charset="0"/>
            </a:endParaRPr>
          </a:p>
          <a:p>
            <a:pPr marL="457200" lvl="1" indent="0" algn="ctr">
              <a:buNone/>
            </a:pPr>
            <a:r>
              <a:rPr lang="it-IT" sz="1800" b="1" dirty="0">
                <a:latin typeface="Times New Roman" panose="02020603050405020304" pitchFamily="18" charset="0"/>
                <a:cs typeface="Times New Roman" panose="02020603050405020304" pitchFamily="18" charset="0"/>
              </a:rPr>
              <a:t>1.3 </a:t>
            </a:r>
            <a:r>
              <a:rPr lang="it-IT" sz="1800" dirty="0">
                <a:latin typeface="Times New Roman" panose="02020603050405020304" pitchFamily="18" charset="0"/>
                <a:cs typeface="Times New Roman" panose="02020603050405020304" pitchFamily="18" charset="0"/>
              </a:rPr>
              <a:t>Nuovi target mirati </a:t>
            </a:r>
            <a:r>
              <a:rPr lang="it-IT" sz="1800" i="1" dirty="0">
                <a:latin typeface="Times New Roman" panose="02020603050405020304" pitchFamily="18" charset="0"/>
                <a:cs typeface="Times New Roman" panose="02020603050405020304" pitchFamily="18" charset="0"/>
              </a:rPr>
              <a:t>over 50</a:t>
            </a:r>
          </a:p>
          <a:p>
            <a:pPr marL="457200" lvl="1" indent="0" algn="ctr">
              <a:buNone/>
            </a:pPr>
            <a:endParaRPr lang="it-IT" sz="1800" i="1" dirty="0">
              <a:latin typeface="Times New Roman" panose="02020603050405020304" pitchFamily="18" charset="0"/>
              <a:cs typeface="Times New Roman" panose="02020603050405020304" pitchFamily="18" charset="0"/>
            </a:endParaRPr>
          </a:p>
          <a:p>
            <a:pPr marL="457200" lvl="1" indent="0" algn="ctr">
              <a:buNone/>
            </a:pPr>
            <a:r>
              <a:rPr lang="it-IT" sz="1800" b="1" dirty="0">
                <a:latin typeface="Times New Roman" panose="02020603050405020304" pitchFamily="18" charset="0"/>
                <a:cs typeface="Times New Roman" panose="02020603050405020304" pitchFamily="18" charset="0"/>
              </a:rPr>
              <a:t>1.4</a:t>
            </a:r>
            <a:r>
              <a:rPr lang="it-IT" sz="1800" dirty="0">
                <a:latin typeface="Times New Roman" panose="02020603050405020304" pitchFamily="18" charset="0"/>
                <a:cs typeface="Times New Roman" panose="02020603050405020304" pitchFamily="18" charset="0"/>
              </a:rPr>
              <a:t>.</a:t>
            </a:r>
            <a:r>
              <a:rPr lang="it-IT" sz="1800" dirty="0">
                <a:solidFill>
                  <a:srgbClr val="FF0000"/>
                </a:solidFill>
                <a:latin typeface="Times New Roman" panose="02020603050405020304" pitchFamily="18" charset="0"/>
                <a:cs typeface="Times New Roman" panose="02020603050405020304" pitchFamily="18" charset="0"/>
              </a:rPr>
              <a:t> valorizzate come nuove adesioni le aziende presenti nel Jit del 1° e 2°- 2025 e che non abbiano mai revocato l’adesione e non abbiano avuto più progetti approvati</a:t>
            </a:r>
          </a:p>
          <a:p>
            <a:pPr marL="457200" lvl="1" indent="0" algn="ctr">
              <a:buNone/>
            </a:pPr>
            <a:endParaRPr lang="it-IT" sz="1800" dirty="0">
              <a:latin typeface="Times New Roman" panose="02020603050405020304" pitchFamily="18" charset="0"/>
              <a:cs typeface="Times New Roman" panose="02020603050405020304" pitchFamily="18" charset="0"/>
            </a:endParaRPr>
          </a:p>
          <a:p>
            <a:pPr marL="457200" lvl="1" indent="0">
              <a:buNone/>
            </a:pPr>
            <a:r>
              <a:rPr lang="it-IT" sz="1800" b="1" dirty="0">
                <a:latin typeface="Times New Roman" panose="02020603050405020304" pitchFamily="18" charset="0"/>
                <a:cs typeface="Times New Roman" panose="02020603050405020304" pitchFamily="18" charset="0"/>
              </a:rPr>
              <a:t>	2. </a:t>
            </a:r>
            <a:r>
              <a:rPr lang="it-IT" sz="1800" dirty="0">
                <a:latin typeface="Times New Roman" panose="02020603050405020304" pitchFamily="18" charset="0"/>
                <a:cs typeface="Times New Roman" panose="02020603050405020304" pitchFamily="18" charset="0"/>
              </a:rPr>
              <a:t>qualità progettuale prevede una tab. specifica relativa alla scheda di «competenze rafforzata»</a:t>
            </a:r>
          </a:p>
          <a:p>
            <a:pPr marL="457200" lvl="1" indent="0" algn="ctr">
              <a:buNone/>
            </a:pPr>
            <a:endParaRPr lang="it-IT" sz="1800" dirty="0">
              <a:latin typeface="Times New Roman" panose="02020603050405020304" pitchFamily="18" charset="0"/>
              <a:cs typeface="Times New Roman" panose="02020603050405020304" pitchFamily="18" charset="0"/>
            </a:endParaRPr>
          </a:p>
          <a:p>
            <a:pPr marL="457200" lvl="1" indent="0" algn="ctr">
              <a:buNone/>
            </a:pPr>
            <a:r>
              <a:rPr lang="it-IT" sz="1800" b="1" dirty="0">
                <a:latin typeface="Times New Roman" panose="02020603050405020304" pitchFamily="18" charset="0"/>
                <a:cs typeface="Times New Roman" panose="02020603050405020304" pitchFamily="18" charset="0"/>
              </a:rPr>
              <a:t>3.1 </a:t>
            </a:r>
            <a:r>
              <a:rPr lang="it-IT" sz="1800" dirty="0">
                <a:latin typeface="Times New Roman" panose="02020603050405020304" pitchFamily="18" charset="0"/>
                <a:cs typeface="Times New Roman" panose="02020603050405020304" pitchFamily="18" charset="0"/>
              </a:rPr>
              <a:t>l’incremento del parametro per i piccoli gruppi non sarà conteggiato per una quota pari al 70% nel calcolo del contributo orario medio</a:t>
            </a:r>
          </a:p>
          <a:p>
            <a:pPr marL="457200" lvl="1" indent="0" algn="ctr">
              <a:buNone/>
            </a:pPr>
            <a:r>
              <a:rPr lang="it-IT" sz="1800" dirty="0">
                <a:latin typeface="Times New Roman" panose="02020603050405020304" pitchFamily="18" charset="0"/>
                <a:cs typeface="Times New Roman" panose="02020603050405020304" pitchFamily="18" charset="0"/>
              </a:rPr>
              <a:t>	</a:t>
            </a:r>
            <a:r>
              <a:rPr lang="it-IT" sz="1800" b="1" dirty="0">
                <a:latin typeface="Times New Roman" panose="02020603050405020304" pitchFamily="18" charset="0"/>
                <a:cs typeface="Times New Roman" panose="02020603050405020304" pitchFamily="18" charset="0"/>
              </a:rPr>
              <a:t>3.2</a:t>
            </a:r>
            <a:r>
              <a:rPr lang="it-IT" sz="1800" dirty="0">
                <a:latin typeface="Times New Roman" panose="02020603050405020304" pitchFamily="18" charset="0"/>
                <a:cs typeface="Times New Roman" panose="02020603050405020304" pitchFamily="18" charset="0"/>
              </a:rPr>
              <a:t>: il contributo previsto per la voce docenza &gt; 35% del contributo totale di progetto, fatta eccezione per i percorsi che hanno utilizzato l’incremento del parametro per i piccoli gruppi</a:t>
            </a:r>
          </a:p>
          <a:p>
            <a:pPr marL="0" indent="0" algn="ctr">
              <a:buNone/>
            </a:pPr>
            <a:endParaRPr lang="it-IT" sz="5400" dirty="0">
              <a:latin typeface="Times New Roman" panose="02020603050405020304" pitchFamily="18" charset="0"/>
              <a:cs typeface="Times New Roman" panose="02020603050405020304" pitchFamily="18" charset="0"/>
            </a:endParaRPr>
          </a:p>
        </p:txBody>
      </p:sp>
      <p:sp>
        <p:nvSpPr>
          <p:cNvPr id="5" name="Segnaposto numero diapositiva 4">
            <a:extLst>
              <a:ext uri="{FF2B5EF4-FFF2-40B4-BE49-F238E27FC236}">
                <a16:creationId xmlns:a16="http://schemas.microsoft.com/office/drawing/2014/main" id="{4F4C2608-EE82-4643-90ED-8B6DE73058ED}"/>
              </a:ext>
            </a:extLst>
          </p:cNvPr>
          <p:cNvSpPr>
            <a:spLocks noGrp="1"/>
          </p:cNvSpPr>
          <p:nvPr>
            <p:ph type="sldNum" sz="quarter" idx="12"/>
          </p:nvPr>
        </p:nvSpPr>
        <p:spPr/>
        <p:txBody>
          <a:bodyPr/>
          <a:lstStyle/>
          <a:p>
            <a:fld id="{D8AE563E-7493-4196-89C0-594110B6003A}" type="slidenum">
              <a:rPr lang="it-IT" smtClean="0">
                <a:latin typeface="Times New Roman" panose="02020603050405020304" pitchFamily="18" charset="0"/>
                <a:cs typeface="Times New Roman" panose="02020603050405020304" pitchFamily="18" charset="0"/>
              </a:rPr>
              <a:t>28</a:t>
            </a:fld>
            <a:endParaRPr lang="it-IT" dirty="0">
              <a:latin typeface="Times New Roman" panose="02020603050405020304" pitchFamily="18" charset="0"/>
              <a:cs typeface="Times New Roman" panose="02020603050405020304" pitchFamily="18" charset="0"/>
            </a:endParaRPr>
          </a:p>
        </p:txBody>
      </p:sp>
      <p:pic>
        <p:nvPicPr>
          <p:cNvPr id="4" name="Immagine 3">
            <a:extLst>
              <a:ext uri="{FF2B5EF4-FFF2-40B4-BE49-F238E27FC236}">
                <a16:creationId xmlns:a16="http://schemas.microsoft.com/office/drawing/2014/main" id="{BE9A69FC-4976-4338-991B-B7F3F07B91C0}"/>
              </a:ext>
            </a:extLst>
          </p:cNvPr>
          <p:cNvPicPr>
            <a:picLocks noChangeAspect="1"/>
          </p:cNvPicPr>
          <p:nvPr/>
        </p:nvPicPr>
        <p:blipFill>
          <a:blip r:embed="rId2"/>
          <a:stretch>
            <a:fillRect/>
          </a:stretch>
        </p:blipFill>
        <p:spPr>
          <a:xfrm>
            <a:off x="332859" y="230188"/>
            <a:ext cx="2298391" cy="390178"/>
          </a:xfrm>
          <a:prstGeom prst="rect">
            <a:avLst/>
          </a:prstGeom>
        </p:spPr>
      </p:pic>
      <p:sp>
        <p:nvSpPr>
          <p:cNvPr id="6" name="Segnaposto piè di pagina 5">
            <a:extLst>
              <a:ext uri="{FF2B5EF4-FFF2-40B4-BE49-F238E27FC236}">
                <a16:creationId xmlns:a16="http://schemas.microsoft.com/office/drawing/2014/main" id="{6F94C3BB-03CE-7030-9B91-2784CA32EAD9}"/>
              </a:ext>
            </a:extLst>
          </p:cNvPr>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40865524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E64B7-6DFA-6DD3-4EB8-D83145B13570}"/>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8971F9E1-F3F6-7420-5C37-724F143B465C}"/>
              </a:ext>
            </a:extLst>
          </p:cNvPr>
          <p:cNvSpPr>
            <a:spLocks noGrp="1"/>
          </p:cNvSpPr>
          <p:nvPr>
            <p:ph type="title"/>
          </p:nvPr>
        </p:nvSpPr>
        <p:spPr>
          <a:xfrm>
            <a:off x="838200" y="620366"/>
            <a:ext cx="10515600" cy="1070322"/>
          </a:xfrm>
        </p:spPr>
        <p:txBody>
          <a:bodyPr>
            <a:normAutofit fontScale="90000"/>
          </a:bodyPr>
          <a:lstStyle/>
          <a:p>
            <a:pPr algn="ctr"/>
            <a:r>
              <a:rPr lang="it-IT" sz="4000" b="1" dirty="0">
                <a:latin typeface="Times New Roman" panose="02020603050405020304" pitchFamily="18" charset="0"/>
                <a:cs typeface="Times New Roman" panose="02020603050405020304" pitchFamily="18" charset="0"/>
              </a:rPr>
              <a:t>Invito 1° - 2026</a:t>
            </a:r>
            <a:br>
              <a:rPr lang="it-IT" sz="4000" b="1" dirty="0">
                <a:latin typeface="Times New Roman" panose="02020603050405020304" pitchFamily="18" charset="0"/>
                <a:cs typeface="Times New Roman" panose="02020603050405020304" pitchFamily="18" charset="0"/>
              </a:rPr>
            </a:br>
            <a:r>
              <a:rPr lang="it-IT" sz="4000" b="1" dirty="0">
                <a:latin typeface="Times New Roman" panose="02020603050405020304" pitchFamily="18" charset="0"/>
                <a:cs typeface="Times New Roman" panose="02020603050405020304" pitchFamily="18" charset="0"/>
              </a:rPr>
              <a:t>Linea 6 – Formazione dedicata alle micro imprese</a:t>
            </a:r>
          </a:p>
        </p:txBody>
      </p:sp>
      <p:sp>
        <p:nvSpPr>
          <p:cNvPr id="3" name="Segnaposto contenuto 2">
            <a:extLst>
              <a:ext uri="{FF2B5EF4-FFF2-40B4-BE49-F238E27FC236}">
                <a16:creationId xmlns:a16="http://schemas.microsoft.com/office/drawing/2014/main" id="{219AFCF1-19C5-4440-C4CB-D0D5ACE7063B}"/>
              </a:ext>
            </a:extLst>
          </p:cNvPr>
          <p:cNvSpPr>
            <a:spLocks noGrp="1"/>
          </p:cNvSpPr>
          <p:nvPr>
            <p:ph idx="1"/>
          </p:nvPr>
        </p:nvSpPr>
        <p:spPr/>
        <p:txBody>
          <a:bodyPr>
            <a:normAutofit/>
          </a:bodyPr>
          <a:lstStyle/>
          <a:p>
            <a:pPr marL="0" indent="0">
              <a:buNone/>
            </a:pPr>
            <a:r>
              <a:rPr lang="it-IT" dirty="0"/>
              <a:t>		</a:t>
            </a:r>
            <a:r>
              <a:rPr lang="it-IT" dirty="0">
                <a:latin typeface="Times New Roman" panose="02020603050405020304" pitchFamily="18" charset="0"/>
                <a:cs typeface="Times New Roman" panose="02020603050405020304" pitchFamily="18" charset="0"/>
              </a:rPr>
              <a:t>	   	</a:t>
            </a:r>
            <a:r>
              <a:rPr lang="it-IT" b="1" u="sng" dirty="0">
                <a:latin typeface="Times New Roman" panose="02020603050405020304" pitchFamily="18" charset="0"/>
                <a:cs typeface="Times New Roman" panose="02020603050405020304" pitchFamily="18" charset="0"/>
              </a:rPr>
              <a:t>Condizioni di partenza</a:t>
            </a:r>
          </a:p>
          <a:p>
            <a:pPr marL="0" indent="0">
              <a:buNone/>
            </a:pPr>
            <a:endParaRPr lang="it-IT" i="1" dirty="0">
              <a:latin typeface="Times New Roman" panose="02020603050405020304" pitchFamily="18" charset="0"/>
              <a:cs typeface="Times New Roman" panose="02020603050405020304" pitchFamily="18" charset="0"/>
            </a:endParaRPr>
          </a:p>
          <a:p>
            <a:pPr algn="ctr"/>
            <a:r>
              <a:rPr lang="it-IT" sz="1800" u="sng" dirty="0">
                <a:latin typeface="Times New Roman" panose="02020603050405020304" pitchFamily="18" charset="0"/>
                <a:cs typeface="Times New Roman" panose="02020603050405020304" pitchFamily="18" charset="0"/>
              </a:rPr>
              <a:t>Risorse</a:t>
            </a:r>
            <a:r>
              <a:rPr lang="it-IT" sz="1800" dirty="0">
                <a:latin typeface="Times New Roman" panose="02020603050405020304" pitchFamily="18" charset="0"/>
                <a:cs typeface="Times New Roman" panose="02020603050405020304" pitchFamily="18" charset="0"/>
              </a:rPr>
              <a:t>: </a:t>
            </a:r>
            <a:r>
              <a:rPr lang="it-IT" sz="1800" b="1" dirty="0">
                <a:latin typeface="Times New Roman" panose="02020603050405020304" pitchFamily="18" charset="0"/>
                <a:cs typeface="Times New Roman" panose="02020603050405020304" pitchFamily="18" charset="0"/>
              </a:rPr>
              <a:t>€ 1 mln a livello nazionale</a:t>
            </a:r>
            <a:endParaRPr lang="it-IT" sz="1800" dirty="0">
              <a:latin typeface="Times New Roman" panose="02020603050405020304" pitchFamily="18" charset="0"/>
              <a:cs typeface="Times New Roman" panose="02020603050405020304" pitchFamily="18" charset="0"/>
            </a:endParaRPr>
          </a:p>
          <a:p>
            <a:pPr marL="457200" lvl="1" indent="0" algn="ctr">
              <a:buNone/>
            </a:pPr>
            <a:endParaRPr lang="it-IT" sz="1800" i="1" dirty="0">
              <a:latin typeface="Times New Roman" panose="02020603050405020304" pitchFamily="18" charset="0"/>
              <a:cs typeface="Times New Roman" panose="02020603050405020304" pitchFamily="18" charset="0"/>
            </a:endParaRPr>
          </a:p>
          <a:p>
            <a:pPr algn="ctr"/>
            <a:r>
              <a:rPr lang="it-IT" sz="1800" u="sng" dirty="0">
                <a:latin typeface="Times New Roman" panose="02020603050405020304" pitchFamily="18" charset="0"/>
                <a:cs typeface="Times New Roman" panose="02020603050405020304" pitchFamily="18" charset="0"/>
              </a:rPr>
              <a:t>Modalità di presentazione</a:t>
            </a:r>
            <a:r>
              <a:rPr lang="it-IT" sz="1800" dirty="0">
                <a:latin typeface="Times New Roman" panose="02020603050405020304" pitchFamily="18" charset="0"/>
                <a:cs typeface="Times New Roman" panose="02020603050405020304" pitchFamily="18" charset="0"/>
              </a:rPr>
              <a:t>: scadenza unica</a:t>
            </a:r>
          </a:p>
          <a:p>
            <a:pPr algn="ctr"/>
            <a:endParaRPr lang="it-IT" sz="1800" dirty="0">
              <a:latin typeface="Times New Roman" panose="02020603050405020304" pitchFamily="18" charset="0"/>
              <a:cs typeface="Times New Roman" panose="02020603050405020304" pitchFamily="18" charset="0"/>
            </a:endParaRPr>
          </a:p>
          <a:p>
            <a:pPr algn="ctr"/>
            <a:r>
              <a:rPr lang="it-IT" sz="1800" u="sng" dirty="0">
                <a:latin typeface="Times New Roman" panose="02020603050405020304" pitchFamily="18" charset="0"/>
                <a:cs typeface="Times New Roman" panose="02020603050405020304" pitchFamily="18" charset="0"/>
              </a:rPr>
              <a:t>Quando</a:t>
            </a:r>
            <a:r>
              <a:rPr lang="it-IT" sz="1800" dirty="0">
                <a:latin typeface="Times New Roman" panose="02020603050405020304" pitchFamily="18" charset="0"/>
                <a:cs typeface="Times New Roman" panose="02020603050405020304" pitchFamily="18" charset="0"/>
              </a:rPr>
              <a:t>: il </a:t>
            </a:r>
            <a:r>
              <a:rPr lang="it-IT" sz="1800" b="1" dirty="0">
                <a:latin typeface="Times New Roman" panose="02020603050405020304" pitchFamily="18" charset="0"/>
                <a:cs typeface="Times New Roman" panose="02020603050405020304" pitchFamily="18" charset="0"/>
              </a:rPr>
              <a:t>4 novembre 2026</a:t>
            </a:r>
          </a:p>
          <a:p>
            <a:pPr marL="0" indent="0" algn="ctr">
              <a:buNone/>
            </a:pPr>
            <a:endParaRPr lang="it-IT" sz="1800" dirty="0">
              <a:latin typeface="Times New Roman" panose="02020603050405020304" pitchFamily="18" charset="0"/>
              <a:cs typeface="Times New Roman" panose="02020603050405020304" pitchFamily="18" charset="0"/>
            </a:endParaRPr>
          </a:p>
          <a:p>
            <a:pPr algn="ctr"/>
            <a:r>
              <a:rPr lang="it-IT" sz="1800" u="sng" dirty="0">
                <a:latin typeface="Times New Roman" panose="02020603050405020304" pitchFamily="18" charset="0"/>
                <a:cs typeface="Times New Roman" panose="02020603050405020304" pitchFamily="18" charset="0"/>
              </a:rPr>
              <a:t>Obiettivi specifici</a:t>
            </a:r>
            <a:r>
              <a:rPr lang="it-IT" sz="1800" dirty="0">
                <a:latin typeface="Times New Roman" panose="02020603050405020304" pitchFamily="18" charset="0"/>
                <a:cs typeface="Times New Roman" panose="02020603050405020304" pitchFamily="18" charset="0"/>
              </a:rPr>
              <a:t>: coinvolgere le imprese </a:t>
            </a:r>
            <a:r>
              <a:rPr lang="it-IT" sz="1800" b="1" u="sng" dirty="0">
                <a:latin typeface="Times New Roman" panose="02020603050405020304" pitchFamily="18" charset="0"/>
                <a:cs typeface="Times New Roman" panose="02020603050405020304" pitchFamily="18" charset="0"/>
              </a:rPr>
              <a:t>fino a 9 dipendenti</a:t>
            </a:r>
          </a:p>
          <a:p>
            <a:pPr algn="ctr"/>
            <a:endParaRPr lang="it-IT" sz="1800" dirty="0">
              <a:latin typeface="Times New Roman" panose="02020603050405020304" pitchFamily="18" charset="0"/>
              <a:cs typeface="Times New Roman" panose="02020603050405020304" pitchFamily="18" charset="0"/>
            </a:endParaRPr>
          </a:p>
          <a:p>
            <a:pPr marL="0" indent="0" algn="ctr">
              <a:buNone/>
            </a:pPr>
            <a:r>
              <a:rPr lang="it-IT" sz="1800" b="1" dirty="0">
                <a:solidFill>
                  <a:schemeClr val="tx1">
                    <a:lumMod val="85000"/>
                    <a:lumOff val="15000"/>
                  </a:schemeClr>
                </a:solidFill>
                <a:latin typeface="Times New Roman" panose="02020603050405020304" pitchFamily="18" charset="0"/>
                <a:cs typeface="Times New Roman" panose="02020603050405020304" pitchFamily="18" charset="0"/>
              </a:rPr>
              <a:t>NB: tutto ciò che non è espressamente detto è ricompreso nella presentazione della Linea 1</a:t>
            </a:r>
            <a:endParaRPr lang="it-IT" sz="2000" b="1"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Segnaposto numero diapositiva 4">
            <a:extLst>
              <a:ext uri="{FF2B5EF4-FFF2-40B4-BE49-F238E27FC236}">
                <a16:creationId xmlns:a16="http://schemas.microsoft.com/office/drawing/2014/main" id="{0769516A-8324-A034-9650-DFB61D0620AD}"/>
              </a:ext>
            </a:extLst>
          </p:cNvPr>
          <p:cNvSpPr>
            <a:spLocks noGrp="1"/>
          </p:cNvSpPr>
          <p:nvPr>
            <p:ph type="sldNum" sz="quarter" idx="12"/>
          </p:nvPr>
        </p:nvSpPr>
        <p:spPr/>
        <p:txBody>
          <a:bodyPr/>
          <a:lstStyle/>
          <a:p>
            <a:fld id="{D8AE563E-7493-4196-89C0-594110B6003A}" type="slidenum">
              <a:rPr lang="it-IT" smtClean="0">
                <a:latin typeface="Times New Roman" panose="02020603050405020304" pitchFamily="18" charset="0"/>
                <a:cs typeface="Times New Roman" panose="02020603050405020304" pitchFamily="18" charset="0"/>
              </a:rPr>
              <a:t>29</a:t>
            </a:fld>
            <a:endParaRPr lang="it-IT" dirty="0">
              <a:latin typeface="Times New Roman" panose="02020603050405020304" pitchFamily="18" charset="0"/>
              <a:cs typeface="Times New Roman" panose="02020603050405020304" pitchFamily="18" charset="0"/>
            </a:endParaRPr>
          </a:p>
        </p:txBody>
      </p:sp>
      <p:pic>
        <p:nvPicPr>
          <p:cNvPr id="4" name="Immagine 3">
            <a:extLst>
              <a:ext uri="{FF2B5EF4-FFF2-40B4-BE49-F238E27FC236}">
                <a16:creationId xmlns:a16="http://schemas.microsoft.com/office/drawing/2014/main" id="{F276B07E-FEA7-2CAE-D38B-2841C8AD2E5D}"/>
              </a:ext>
            </a:extLst>
          </p:cNvPr>
          <p:cNvPicPr>
            <a:picLocks noChangeAspect="1"/>
          </p:cNvPicPr>
          <p:nvPr/>
        </p:nvPicPr>
        <p:blipFill>
          <a:blip r:embed="rId2"/>
          <a:stretch>
            <a:fillRect/>
          </a:stretch>
        </p:blipFill>
        <p:spPr>
          <a:xfrm>
            <a:off x="332859" y="230188"/>
            <a:ext cx="2298391" cy="390178"/>
          </a:xfrm>
          <a:prstGeom prst="rect">
            <a:avLst/>
          </a:prstGeom>
        </p:spPr>
      </p:pic>
      <p:sp>
        <p:nvSpPr>
          <p:cNvPr id="6" name="Segnaposto piè di pagina 5">
            <a:extLst>
              <a:ext uri="{FF2B5EF4-FFF2-40B4-BE49-F238E27FC236}">
                <a16:creationId xmlns:a16="http://schemas.microsoft.com/office/drawing/2014/main" id="{1BD456E7-2AAF-FE9A-CA96-D6C3EAA0F613}"/>
              </a:ext>
            </a:extLst>
          </p:cNvPr>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667590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E1CF68-8CFF-034D-F7CF-36CAB0BF1158}"/>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F2C51AFA-AD84-42D2-E1B4-579B7E4AEDE6}"/>
              </a:ext>
            </a:extLst>
          </p:cNvPr>
          <p:cNvSpPr>
            <a:spLocks noGrp="1"/>
          </p:cNvSpPr>
          <p:nvPr>
            <p:ph type="ctrTitle"/>
          </p:nvPr>
        </p:nvSpPr>
        <p:spPr>
          <a:xfrm>
            <a:off x="1795244" y="964734"/>
            <a:ext cx="8872756" cy="1518408"/>
          </a:xfrm>
        </p:spPr>
        <p:txBody>
          <a:bodyPr>
            <a:normAutofit fontScale="90000"/>
          </a:bodyPr>
          <a:lstStyle/>
          <a:p>
            <a:br>
              <a:rPr lang="it-IT" b="1" dirty="0">
                <a:latin typeface="Times New Roman" panose="02020603050405020304" pitchFamily="18" charset="0"/>
                <a:cs typeface="Times New Roman" panose="02020603050405020304" pitchFamily="18" charset="0"/>
              </a:rPr>
            </a:br>
            <a:br>
              <a:rPr lang="it-IT" b="1" dirty="0">
                <a:latin typeface="Times New Roman" panose="02020603050405020304" pitchFamily="18" charset="0"/>
                <a:cs typeface="Times New Roman" panose="02020603050405020304" pitchFamily="18" charset="0"/>
              </a:rPr>
            </a:br>
            <a:br>
              <a:rPr lang="it-IT" b="1" dirty="0">
                <a:latin typeface="Times New Roman" panose="02020603050405020304" pitchFamily="18" charset="0"/>
                <a:cs typeface="Times New Roman" panose="02020603050405020304" pitchFamily="18" charset="0"/>
              </a:rPr>
            </a:br>
            <a:br>
              <a:rPr lang="it-IT" sz="4900" b="1" dirty="0">
                <a:latin typeface="Times New Roman" panose="02020603050405020304" pitchFamily="18" charset="0"/>
                <a:cs typeface="Times New Roman" panose="02020603050405020304" pitchFamily="18" charset="0"/>
              </a:rPr>
            </a:br>
            <a:endParaRPr lang="it-IT" b="1" dirty="0">
              <a:latin typeface="Times New Roman" panose="02020603050405020304" pitchFamily="18" charset="0"/>
              <a:cs typeface="Times New Roman" panose="02020603050405020304" pitchFamily="18" charset="0"/>
            </a:endParaRPr>
          </a:p>
        </p:txBody>
      </p:sp>
      <p:sp>
        <p:nvSpPr>
          <p:cNvPr id="3" name="Sottotitolo 2">
            <a:extLst>
              <a:ext uri="{FF2B5EF4-FFF2-40B4-BE49-F238E27FC236}">
                <a16:creationId xmlns:a16="http://schemas.microsoft.com/office/drawing/2014/main" id="{D9B9E604-0C44-1FB0-3A84-69EFC7CC5693}"/>
              </a:ext>
            </a:extLst>
          </p:cNvPr>
          <p:cNvSpPr>
            <a:spLocks noGrp="1"/>
          </p:cNvSpPr>
          <p:nvPr>
            <p:ph type="subTitle" idx="1"/>
          </p:nvPr>
        </p:nvSpPr>
        <p:spPr>
          <a:xfrm>
            <a:off x="897623" y="1924290"/>
            <a:ext cx="10456178" cy="4560399"/>
          </a:xfrm>
        </p:spPr>
        <p:txBody>
          <a:bodyPr>
            <a:normAutofit/>
          </a:bodyPr>
          <a:lstStyle/>
          <a:p>
            <a:pPr marL="342900" lvl="0" indent="-342900">
              <a:buFont typeface="Arial" panose="020B0604020202020204" pitchFamily="34" charset="0"/>
              <a:buChar char="•"/>
            </a:pPr>
            <a:r>
              <a:rPr lang="it-IT" b="1" dirty="0">
                <a:latin typeface="Times New Roman" panose="02020603050405020304" pitchFamily="18" charset="0"/>
                <a:cs typeface="Times New Roman" panose="02020603050405020304" pitchFamily="18" charset="0"/>
              </a:rPr>
              <a:t>Decreto 115 del 9 luglio 2024 del Ministero del lavoro e delle politiche sociali </a:t>
            </a:r>
            <a:r>
              <a:rPr lang="it-IT" dirty="0">
                <a:latin typeface="Times New Roman" panose="02020603050405020304" pitchFamily="18" charset="0"/>
                <a:cs typeface="Times New Roman" panose="02020603050405020304" pitchFamily="18" charset="0"/>
              </a:rPr>
              <a:t>recante la “Disciplina dei servizi di individuazione, di validazione e di certificazione delle competenze relativi alle qualificazioni di titolarità del Ministero del Lavoro e delle Politiche Sociali</a:t>
            </a:r>
          </a:p>
          <a:p>
            <a:pPr marL="342900" lvl="0" indent="-342900">
              <a:buFont typeface="Arial" panose="020B0604020202020204" pitchFamily="34" charset="0"/>
              <a:buChar char="•"/>
            </a:pPr>
            <a:endParaRPr lang="it-IT" dirty="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it-IT" i="1" dirty="0">
                <a:latin typeface="Times New Roman" panose="02020603050405020304" pitchFamily="18" charset="0"/>
                <a:cs typeface="Times New Roman" panose="02020603050405020304" pitchFamily="18" charset="0"/>
              </a:rPr>
              <a:t>L’Invito non prevede l’attuazione del Decreto</a:t>
            </a:r>
          </a:p>
          <a:p>
            <a:pPr marL="285750" indent="-285750" algn="just">
              <a:lnSpc>
                <a:spcPct val="150000"/>
              </a:lnSpc>
              <a:buFont typeface="Wingdings" panose="05000000000000000000" pitchFamily="2" charset="2"/>
              <a:buChar char="v"/>
            </a:pPr>
            <a:endParaRPr lang="it-IT" sz="18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5" name="Segnaposto numero diapositiva 4">
            <a:extLst>
              <a:ext uri="{FF2B5EF4-FFF2-40B4-BE49-F238E27FC236}">
                <a16:creationId xmlns:a16="http://schemas.microsoft.com/office/drawing/2014/main" id="{734E4DB1-E92C-2E2B-9212-21B0CCACA510}"/>
              </a:ext>
            </a:extLst>
          </p:cNvPr>
          <p:cNvSpPr>
            <a:spLocks noGrp="1"/>
          </p:cNvSpPr>
          <p:nvPr>
            <p:ph type="sldNum" sz="quarter" idx="12"/>
          </p:nvPr>
        </p:nvSpPr>
        <p:spPr/>
        <p:txBody>
          <a:bodyPr/>
          <a:lstStyle/>
          <a:p>
            <a:fld id="{D8AE563E-7493-4196-89C0-594110B6003A}" type="slidenum">
              <a:rPr lang="it-IT" smtClean="0">
                <a:latin typeface="Times New Roman" panose="02020603050405020304" pitchFamily="18" charset="0"/>
                <a:cs typeface="Times New Roman" panose="02020603050405020304" pitchFamily="18" charset="0"/>
              </a:rPr>
              <a:t>3</a:t>
            </a:fld>
            <a:endParaRPr lang="it-IT" dirty="0">
              <a:latin typeface="Times New Roman" panose="02020603050405020304" pitchFamily="18" charset="0"/>
              <a:cs typeface="Times New Roman" panose="02020603050405020304" pitchFamily="18" charset="0"/>
            </a:endParaRPr>
          </a:p>
        </p:txBody>
      </p:sp>
      <p:pic>
        <p:nvPicPr>
          <p:cNvPr id="6" name="Immagine 5">
            <a:extLst>
              <a:ext uri="{FF2B5EF4-FFF2-40B4-BE49-F238E27FC236}">
                <a16:creationId xmlns:a16="http://schemas.microsoft.com/office/drawing/2014/main" id="{6FFEE411-CED8-960D-EE07-B45EE5B8CB60}"/>
              </a:ext>
            </a:extLst>
          </p:cNvPr>
          <p:cNvPicPr>
            <a:picLocks noChangeAspect="1"/>
          </p:cNvPicPr>
          <p:nvPr/>
        </p:nvPicPr>
        <p:blipFill>
          <a:blip r:embed="rId2"/>
          <a:stretch>
            <a:fillRect/>
          </a:stretch>
        </p:blipFill>
        <p:spPr>
          <a:xfrm>
            <a:off x="258755" y="373310"/>
            <a:ext cx="2298391" cy="390178"/>
          </a:xfrm>
          <a:prstGeom prst="rect">
            <a:avLst/>
          </a:prstGeom>
        </p:spPr>
      </p:pic>
      <p:sp>
        <p:nvSpPr>
          <p:cNvPr id="7" name="CasellaDiTesto 6">
            <a:extLst>
              <a:ext uri="{FF2B5EF4-FFF2-40B4-BE49-F238E27FC236}">
                <a16:creationId xmlns:a16="http://schemas.microsoft.com/office/drawing/2014/main" id="{4F1798BE-17CB-4139-0F99-E32C1240CAE7}"/>
              </a:ext>
            </a:extLst>
          </p:cNvPr>
          <p:cNvSpPr txBox="1"/>
          <p:nvPr/>
        </p:nvSpPr>
        <p:spPr>
          <a:xfrm>
            <a:off x="1887523" y="1090569"/>
            <a:ext cx="8509233" cy="477054"/>
          </a:xfrm>
          <a:prstGeom prst="rect">
            <a:avLst/>
          </a:prstGeom>
          <a:noFill/>
        </p:spPr>
        <p:txBody>
          <a:bodyPr wrap="square">
            <a:spAutoFit/>
          </a:bodyPr>
          <a:lstStyle/>
          <a:p>
            <a:pPr algn="ctr"/>
            <a:r>
              <a:rPr lang="it-IT" sz="2500" b="1" dirty="0">
                <a:latin typeface="Times New Roman" panose="02020603050405020304" pitchFamily="18" charset="0"/>
                <a:cs typeface="Times New Roman" panose="02020603050405020304" pitchFamily="18" charset="0"/>
              </a:rPr>
              <a:t>Quadro normativo di riferimento e relativi impatti</a:t>
            </a:r>
            <a:endParaRPr lang="it-IT" sz="4000" b="1" dirty="0">
              <a:latin typeface="Times New Roman" panose="02020603050405020304" pitchFamily="18" charset="0"/>
              <a:cs typeface="Times New Roman" panose="02020603050405020304" pitchFamily="18" charset="0"/>
            </a:endParaRPr>
          </a:p>
        </p:txBody>
      </p:sp>
      <p:sp>
        <p:nvSpPr>
          <p:cNvPr id="4" name="Segnaposto piè di pagina 3">
            <a:extLst>
              <a:ext uri="{FF2B5EF4-FFF2-40B4-BE49-F238E27FC236}">
                <a16:creationId xmlns:a16="http://schemas.microsoft.com/office/drawing/2014/main" id="{ACD54CB5-58E9-3241-9E9C-E436BCF8BF6B}"/>
              </a:ext>
            </a:extLst>
          </p:cNvPr>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41336079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B2351-77BC-2034-8AB2-9F9A9F04149F}"/>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ED531B87-C585-5F25-3035-537A2C199C10}"/>
              </a:ext>
            </a:extLst>
          </p:cNvPr>
          <p:cNvSpPr>
            <a:spLocks noGrp="1"/>
          </p:cNvSpPr>
          <p:nvPr>
            <p:ph type="title"/>
          </p:nvPr>
        </p:nvSpPr>
        <p:spPr/>
        <p:txBody>
          <a:bodyPr>
            <a:normAutofit fontScale="90000"/>
          </a:bodyPr>
          <a:lstStyle/>
          <a:p>
            <a:pPr algn="ctr"/>
            <a:r>
              <a:rPr lang="it-IT" sz="4000" b="1" dirty="0">
                <a:latin typeface="Times New Roman" panose="02020603050405020304" pitchFamily="18" charset="0"/>
                <a:cs typeface="Times New Roman" panose="02020603050405020304" pitchFamily="18" charset="0"/>
              </a:rPr>
              <a:t>Invito 1° - 2026</a:t>
            </a:r>
            <a:br>
              <a:rPr lang="it-IT" sz="4000" b="1" dirty="0">
                <a:latin typeface="Times New Roman" panose="02020603050405020304" pitchFamily="18" charset="0"/>
                <a:cs typeface="Times New Roman" panose="02020603050405020304" pitchFamily="18" charset="0"/>
              </a:rPr>
            </a:br>
            <a:r>
              <a:rPr lang="it-IT" sz="4000" b="1" dirty="0">
                <a:latin typeface="Times New Roman" panose="02020603050405020304" pitchFamily="18" charset="0"/>
                <a:cs typeface="Times New Roman" panose="02020603050405020304" pitchFamily="18" charset="0"/>
              </a:rPr>
              <a:t>Linea 6 – Formazione dedicata alle micro imprese</a:t>
            </a:r>
          </a:p>
        </p:txBody>
      </p:sp>
      <p:sp>
        <p:nvSpPr>
          <p:cNvPr id="3" name="Segnaposto contenuto 2">
            <a:extLst>
              <a:ext uri="{FF2B5EF4-FFF2-40B4-BE49-F238E27FC236}">
                <a16:creationId xmlns:a16="http://schemas.microsoft.com/office/drawing/2014/main" id="{8B5FB1AE-9F94-73E8-A208-4E79FECF814E}"/>
              </a:ext>
            </a:extLst>
          </p:cNvPr>
          <p:cNvSpPr>
            <a:spLocks noGrp="1"/>
          </p:cNvSpPr>
          <p:nvPr>
            <p:ph idx="1"/>
          </p:nvPr>
        </p:nvSpPr>
        <p:spPr>
          <a:xfrm>
            <a:off x="267419" y="1825625"/>
            <a:ext cx="11286867" cy="4247371"/>
          </a:xfrm>
        </p:spPr>
        <p:txBody>
          <a:bodyPr>
            <a:normAutofit fontScale="92500" lnSpcReduction="10000"/>
          </a:bodyPr>
          <a:lstStyle/>
          <a:p>
            <a:pPr marL="457200" lvl="1" indent="0">
              <a:buNone/>
            </a:pPr>
            <a:r>
              <a:rPr lang="it-IT" dirty="0">
                <a:latin typeface="Times New Roman" panose="02020603050405020304" pitchFamily="18" charset="0"/>
                <a:cs typeface="Times New Roman" panose="02020603050405020304" pitchFamily="18" charset="0"/>
              </a:rPr>
              <a:t>	</a:t>
            </a:r>
            <a:r>
              <a:rPr lang="it-IT" dirty="0">
                <a:solidFill>
                  <a:srgbClr val="FF0000"/>
                </a:solidFill>
                <a:latin typeface="Times New Roman" panose="02020603050405020304" pitchFamily="18" charset="0"/>
                <a:cs typeface="Times New Roman" panose="02020603050405020304" pitchFamily="18" charset="0"/>
              </a:rPr>
              <a:t>                                   	        </a:t>
            </a:r>
            <a:r>
              <a:rPr lang="it-IT" sz="2600" b="1" u="sng" dirty="0">
                <a:latin typeface="Times New Roman" panose="02020603050405020304" pitchFamily="18" charset="0"/>
                <a:cs typeface="Times New Roman" panose="02020603050405020304" pitchFamily="18" charset="0"/>
              </a:rPr>
              <a:t>Griglia di valutazione</a:t>
            </a:r>
          </a:p>
          <a:p>
            <a:pPr marL="457200" lvl="1" indent="0">
              <a:buNone/>
            </a:pPr>
            <a:endParaRPr lang="it-IT" b="1" u="sng" dirty="0">
              <a:latin typeface="Times New Roman" panose="02020603050405020304" pitchFamily="18" charset="0"/>
              <a:cs typeface="Times New Roman" panose="02020603050405020304" pitchFamily="18" charset="0"/>
            </a:endParaRPr>
          </a:p>
          <a:p>
            <a:pPr marL="457200" lvl="1" indent="0" algn="ctr">
              <a:buNone/>
            </a:pPr>
            <a:r>
              <a:rPr lang="it-IT" sz="1800" b="1" dirty="0">
                <a:latin typeface="Times New Roman" panose="02020603050405020304" pitchFamily="18" charset="0"/>
                <a:cs typeface="Times New Roman" panose="02020603050405020304" pitchFamily="18" charset="0"/>
              </a:rPr>
              <a:t>1.2 </a:t>
            </a:r>
            <a:r>
              <a:rPr lang="it-IT" sz="1800" dirty="0">
                <a:solidFill>
                  <a:srgbClr val="FF0000"/>
                </a:solidFill>
                <a:latin typeface="Times New Roman" panose="02020603050405020304" pitchFamily="18" charset="0"/>
                <a:cs typeface="Times New Roman" panose="02020603050405020304" pitchFamily="18" charset="0"/>
              </a:rPr>
              <a:t>favorire percorsi rivolti alle innovazioni di precesso, di prodotto, tecnologiche ed organizzative</a:t>
            </a:r>
          </a:p>
          <a:p>
            <a:pPr marL="457200" lvl="1" indent="0">
              <a:buNone/>
            </a:pPr>
            <a:endParaRPr lang="it-IT" b="1" u="sng" dirty="0">
              <a:solidFill>
                <a:srgbClr val="FF0000"/>
              </a:solidFill>
              <a:latin typeface="Times New Roman" panose="02020603050405020304" pitchFamily="18" charset="0"/>
              <a:cs typeface="Times New Roman" panose="02020603050405020304" pitchFamily="18" charset="0"/>
            </a:endParaRPr>
          </a:p>
          <a:p>
            <a:pPr marL="457200" lvl="1" indent="0" algn="ctr">
              <a:buNone/>
            </a:pPr>
            <a:r>
              <a:rPr lang="it-IT" sz="1800" b="1" dirty="0">
                <a:latin typeface="Times New Roman" panose="02020603050405020304" pitchFamily="18" charset="0"/>
                <a:cs typeface="Times New Roman" panose="02020603050405020304" pitchFamily="18" charset="0"/>
              </a:rPr>
              <a:t>1.3</a:t>
            </a:r>
            <a:r>
              <a:rPr lang="it-IT" sz="1800" b="1" dirty="0">
                <a:solidFill>
                  <a:srgbClr val="FF0000"/>
                </a:solidFill>
                <a:latin typeface="Times New Roman" panose="02020603050405020304" pitchFamily="18" charset="0"/>
                <a:cs typeface="Times New Roman" panose="02020603050405020304" pitchFamily="18" charset="0"/>
              </a:rPr>
              <a:t> </a:t>
            </a:r>
            <a:r>
              <a:rPr lang="it-IT" sz="1800" dirty="0">
                <a:solidFill>
                  <a:srgbClr val="FF0000"/>
                </a:solidFill>
                <a:latin typeface="Times New Roman" panose="02020603050405020304" pitchFamily="18" charset="0"/>
                <a:cs typeface="Times New Roman" panose="02020603050405020304" pitchFamily="18" charset="0"/>
              </a:rPr>
              <a:t>capacita del progetto di coinvolgere più micro imprese</a:t>
            </a:r>
          </a:p>
          <a:p>
            <a:pPr marL="457200" lvl="1" indent="0" algn="ctr">
              <a:buNone/>
            </a:pPr>
            <a:endParaRPr lang="it-IT" sz="1800" i="1" dirty="0">
              <a:latin typeface="Times New Roman" panose="02020603050405020304" pitchFamily="18" charset="0"/>
              <a:cs typeface="Times New Roman" panose="02020603050405020304" pitchFamily="18" charset="0"/>
            </a:endParaRPr>
          </a:p>
          <a:p>
            <a:pPr marL="457200" lvl="1" indent="0" algn="ctr">
              <a:buNone/>
            </a:pPr>
            <a:r>
              <a:rPr lang="it-IT" sz="1800" b="1" dirty="0">
                <a:latin typeface="Times New Roman" panose="02020603050405020304" pitchFamily="18" charset="0"/>
                <a:cs typeface="Times New Roman" panose="02020603050405020304" pitchFamily="18" charset="0"/>
              </a:rPr>
              <a:t>1.4</a:t>
            </a:r>
            <a:r>
              <a:rPr lang="it-IT" sz="1800" dirty="0">
                <a:latin typeface="Times New Roman" panose="02020603050405020304" pitchFamily="18" charset="0"/>
                <a:cs typeface="Times New Roman" panose="02020603050405020304" pitchFamily="18" charset="0"/>
              </a:rPr>
              <a:t>.</a:t>
            </a:r>
            <a:r>
              <a:rPr lang="it-IT" sz="1800" dirty="0">
                <a:solidFill>
                  <a:srgbClr val="FF0000"/>
                </a:solidFill>
                <a:latin typeface="Times New Roman" panose="02020603050405020304" pitchFamily="18" charset="0"/>
                <a:cs typeface="Times New Roman" panose="02020603050405020304" pitchFamily="18" charset="0"/>
              </a:rPr>
              <a:t> valorizzate come nuove adesioni le aziende presenti nel Jit del 1° e 2°- 2025 e che non abbiano mai revocato l’adesione e non abbiano avuto più progetti approvati</a:t>
            </a:r>
          </a:p>
          <a:p>
            <a:pPr marL="457200" lvl="1" indent="0" algn="ctr">
              <a:buNone/>
            </a:pPr>
            <a:endParaRPr lang="it-IT" sz="1800" dirty="0">
              <a:latin typeface="Times New Roman" panose="02020603050405020304" pitchFamily="18" charset="0"/>
              <a:cs typeface="Times New Roman" panose="02020603050405020304" pitchFamily="18" charset="0"/>
            </a:endParaRPr>
          </a:p>
          <a:p>
            <a:pPr marL="457200" lvl="1" indent="0">
              <a:buNone/>
            </a:pPr>
            <a:r>
              <a:rPr lang="it-IT" sz="1800" b="1" dirty="0">
                <a:latin typeface="Times New Roman" panose="02020603050405020304" pitchFamily="18" charset="0"/>
                <a:cs typeface="Times New Roman" panose="02020603050405020304" pitchFamily="18" charset="0"/>
              </a:rPr>
              <a:t>	2. </a:t>
            </a:r>
            <a:r>
              <a:rPr lang="it-IT" sz="1800" dirty="0">
                <a:latin typeface="Times New Roman" panose="02020603050405020304" pitchFamily="18" charset="0"/>
                <a:cs typeface="Times New Roman" panose="02020603050405020304" pitchFamily="18" charset="0"/>
              </a:rPr>
              <a:t>qualità progettuale prevede una tab. specifica relativa alla scheda di «competenze rafforzata»</a:t>
            </a:r>
          </a:p>
          <a:p>
            <a:pPr marL="457200" lvl="1" indent="0" algn="ctr">
              <a:buNone/>
            </a:pPr>
            <a:endParaRPr lang="it-IT" sz="1800" dirty="0">
              <a:latin typeface="Times New Roman" panose="02020603050405020304" pitchFamily="18" charset="0"/>
              <a:cs typeface="Times New Roman" panose="02020603050405020304" pitchFamily="18" charset="0"/>
            </a:endParaRPr>
          </a:p>
          <a:p>
            <a:pPr marL="457200" lvl="1" indent="0" algn="ctr">
              <a:buNone/>
            </a:pPr>
            <a:r>
              <a:rPr lang="it-IT" sz="1800" b="1" dirty="0">
                <a:latin typeface="Times New Roman" panose="02020603050405020304" pitchFamily="18" charset="0"/>
                <a:cs typeface="Times New Roman" panose="02020603050405020304" pitchFamily="18" charset="0"/>
              </a:rPr>
              <a:t>3.1 </a:t>
            </a:r>
            <a:r>
              <a:rPr lang="it-IT" sz="1800" dirty="0">
                <a:latin typeface="Times New Roman" panose="02020603050405020304" pitchFamily="18" charset="0"/>
                <a:cs typeface="Times New Roman" panose="02020603050405020304" pitchFamily="18" charset="0"/>
              </a:rPr>
              <a:t>l’incremento del parametro per i piccoli gruppi non sarà conteggiato per una quota pari al 70% nel calcolo del contributo orario medio</a:t>
            </a:r>
          </a:p>
          <a:p>
            <a:pPr marL="457200" lvl="1" indent="0" algn="ctr">
              <a:buNone/>
            </a:pPr>
            <a:r>
              <a:rPr lang="it-IT" sz="1800" dirty="0">
                <a:latin typeface="Times New Roman" panose="02020603050405020304" pitchFamily="18" charset="0"/>
                <a:cs typeface="Times New Roman" panose="02020603050405020304" pitchFamily="18" charset="0"/>
              </a:rPr>
              <a:t>	</a:t>
            </a:r>
            <a:r>
              <a:rPr lang="it-IT" sz="1800" b="1" dirty="0">
                <a:latin typeface="Times New Roman" panose="02020603050405020304" pitchFamily="18" charset="0"/>
                <a:cs typeface="Times New Roman" panose="02020603050405020304" pitchFamily="18" charset="0"/>
              </a:rPr>
              <a:t>3.2</a:t>
            </a:r>
            <a:r>
              <a:rPr lang="it-IT" sz="1800" dirty="0">
                <a:latin typeface="Times New Roman" panose="02020603050405020304" pitchFamily="18" charset="0"/>
                <a:cs typeface="Times New Roman" panose="02020603050405020304" pitchFamily="18" charset="0"/>
              </a:rPr>
              <a:t>: il contributo previsto per la voce docenza &gt; 35% del contributo totale di progetto, fatta eccezione per i percorsi che hanno utilizzato l’incremento del parametro per i piccoli gruppi</a:t>
            </a:r>
          </a:p>
          <a:p>
            <a:pPr marL="0" indent="0" algn="ctr">
              <a:buNone/>
            </a:pPr>
            <a:endParaRPr lang="it-IT" sz="5400" dirty="0">
              <a:latin typeface="Times New Roman" panose="02020603050405020304" pitchFamily="18" charset="0"/>
              <a:cs typeface="Times New Roman" panose="02020603050405020304" pitchFamily="18" charset="0"/>
            </a:endParaRPr>
          </a:p>
        </p:txBody>
      </p:sp>
      <p:sp>
        <p:nvSpPr>
          <p:cNvPr id="5" name="Segnaposto numero diapositiva 4">
            <a:extLst>
              <a:ext uri="{FF2B5EF4-FFF2-40B4-BE49-F238E27FC236}">
                <a16:creationId xmlns:a16="http://schemas.microsoft.com/office/drawing/2014/main" id="{A753E5F0-2D99-3EFA-4E63-75DDD1B3CF93}"/>
              </a:ext>
            </a:extLst>
          </p:cNvPr>
          <p:cNvSpPr>
            <a:spLocks noGrp="1"/>
          </p:cNvSpPr>
          <p:nvPr>
            <p:ph type="sldNum" sz="quarter" idx="12"/>
          </p:nvPr>
        </p:nvSpPr>
        <p:spPr/>
        <p:txBody>
          <a:bodyPr/>
          <a:lstStyle/>
          <a:p>
            <a:fld id="{D8AE563E-7493-4196-89C0-594110B6003A}" type="slidenum">
              <a:rPr lang="it-IT" smtClean="0">
                <a:latin typeface="Times New Roman" panose="02020603050405020304" pitchFamily="18" charset="0"/>
                <a:cs typeface="Times New Roman" panose="02020603050405020304" pitchFamily="18" charset="0"/>
              </a:rPr>
              <a:t>30</a:t>
            </a:fld>
            <a:endParaRPr lang="it-IT" dirty="0">
              <a:latin typeface="Times New Roman" panose="02020603050405020304" pitchFamily="18" charset="0"/>
              <a:cs typeface="Times New Roman" panose="02020603050405020304" pitchFamily="18" charset="0"/>
            </a:endParaRPr>
          </a:p>
        </p:txBody>
      </p:sp>
      <p:pic>
        <p:nvPicPr>
          <p:cNvPr id="4" name="Immagine 3">
            <a:extLst>
              <a:ext uri="{FF2B5EF4-FFF2-40B4-BE49-F238E27FC236}">
                <a16:creationId xmlns:a16="http://schemas.microsoft.com/office/drawing/2014/main" id="{59E8C00C-B6FB-D6C9-97B1-BA44DD14922D}"/>
              </a:ext>
            </a:extLst>
          </p:cNvPr>
          <p:cNvPicPr>
            <a:picLocks noChangeAspect="1"/>
          </p:cNvPicPr>
          <p:nvPr/>
        </p:nvPicPr>
        <p:blipFill>
          <a:blip r:embed="rId2"/>
          <a:stretch>
            <a:fillRect/>
          </a:stretch>
        </p:blipFill>
        <p:spPr>
          <a:xfrm>
            <a:off x="332859" y="230188"/>
            <a:ext cx="2298391" cy="390178"/>
          </a:xfrm>
          <a:prstGeom prst="rect">
            <a:avLst/>
          </a:prstGeom>
        </p:spPr>
      </p:pic>
      <p:sp>
        <p:nvSpPr>
          <p:cNvPr id="6" name="Segnaposto piè di pagina 5">
            <a:extLst>
              <a:ext uri="{FF2B5EF4-FFF2-40B4-BE49-F238E27FC236}">
                <a16:creationId xmlns:a16="http://schemas.microsoft.com/office/drawing/2014/main" id="{61A7333E-3A9A-2164-C6E8-BC606B5F715B}"/>
              </a:ext>
            </a:extLst>
          </p:cNvPr>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3151458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318CF-6B05-EB86-0608-1A86B653EC0B}"/>
            </a:ext>
          </a:extLst>
        </p:cNvPr>
        <p:cNvGrpSpPr/>
        <p:nvPr/>
      </p:nvGrpSpPr>
      <p:grpSpPr>
        <a:xfrm>
          <a:off x="0" y="0"/>
          <a:ext cx="0" cy="0"/>
          <a:chOff x="0" y="0"/>
          <a:chExt cx="0" cy="0"/>
        </a:xfrm>
      </p:grpSpPr>
      <p:sp>
        <p:nvSpPr>
          <p:cNvPr id="2" name="Segnaposto testo 1">
            <a:extLst>
              <a:ext uri="{FF2B5EF4-FFF2-40B4-BE49-F238E27FC236}">
                <a16:creationId xmlns:a16="http://schemas.microsoft.com/office/drawing/2014/main" id="{5DC7BA41-5528-87F4-B7AD-B414B047B786}"/>
              </a:ext>
            </a:extLst>
          </p:cNvPr>
          <p:cNvSpPr>
            <a:spLocks noGrp="1"/>
          </p:cNvSpPr>
          <p:nvPr>
            <p:ph type="body" sz="quarter" idx="4294967295"/>
          </p:nvPr>
        </p:nvSpPr>
        <p:spPr>
          <a:xfrm>
            <a:off x="927100" y="868362"/>
            <a:ext cx="11264900" cy="5740031"/>
          </a:xfrm>
        </p:spPr>
        <p:txBody>
          <a:bodyPr>
            <a:normAutofit fontScale="25000" lnSpcReduction="20000"/>
          </a:bodyPr>
          <a:lstStyle/>
          <a:p>
            <a:pPr>
              <a:lnSpc>
                <a:spcPct val="170000"/>
              </a:lnSpc>
            </a:pPr>
            <a:r>
              <a:rPr lang="it-IT" sz="8000" b="1" dirty="0">
                <a:solidFill>
                  <a:schemeClr val="accent2"/>
                </a:solidFill>
              </a:rPr>
              <a:t>INVITO 1-2026 E NUOVO REGOLAMENTO GENERALE DEGLI INVITI (ED. 2024) </a:t>
            </a:r>
            <a:r>
              <a:rPr lang="it-IT" sz="7200" b="1" dirty="0">
                <a:solidFill>
                  <a:schemeClr val="accent2"/>
                </a:solidFill>
              </a:rPr>
              <a:t>PER TUTTE LE LINEE</a:t>
            </a:r>
            <a:endParaRPr lang="it-IT" sz="8000" b="1" dirty="0">
              <a:solidFill>
                <a:schemeClr val="accent2"/>
              </a:solidFill>
            </a:endParaRPr>
          </a:p>
          <a:p>
            <a:pPr marL="285750" indent="-285750">
              <a:lnSpc>
                <a:spcPct val="170000"/>
              </a:lnSpc>
              <a:buFontTx/>
              <a:buChar char="-"/>
            </a:pPr>
            <a:r>
              <a:rPr lang="it-IT" sz="5600" b="1" dirty="0"/>
              <a:t>ANCHE ALL’ INVITO 1-2026 </a:t>
            </a:r>
            <a:r>
              <a:rPr lang="it-IT" sz="5600" b="1" dirty="0">
                <a:solidFill>
                  <a:schemeClr val="tx1"/>
                </a:solidFill>
              </a:rPr>
              <a:t>POSSONO PARTECIPARE LE AZIENDE CHE HANNO ATTIVATO O INTENDANO ATTIVARE IL CONTO AZIENDALE</a:t>
            </a:r>
          </a:p>
          <a:p>
            <a:pPr marL="285750" indent="-285750">
              <a:lnSpc>
                <a:spcPct val="170000"/>
              </a:lnSpc>
              <a:buFontTx/>
              <a:buChar char="-"/>
            </a:pPr>
            <a:r>
              <a:rPr lang="it-IT" sz="5600" b="1" dirty="0"/>
              <a:t>INCLUSIONE SOCIALE : NEL CAMPO PREVISTO NELLA RELAZIONE FINALE DOVRANNO ESSERE INSERITI ANCHE GLI ESITI RISPETTO AL COINVOLGIMENTO ED EVENTUALMENTE CAMBIO DI STATO PREVISTO DI:</a:t>
            </a:r>
          </a:p>
          <a:p>
            <a:pPr marL="0" indent="0">
              <a:lnSpc>
                <a:spcPct val="170000"/>
              </a:lnSpc>
              <a:buNone/>
            </a:pPr>
            <a:r>
              <a:rPr lang="it-IT" sz="5600" b="1" dirty="0"/>
              <a:t>	- DONNE</a:t>
            </a:r>
          </a:p>
          <a:p>
            <a:pPr marL="0" indent="0">
              <a:lnSpc>
                <a:spcPct val="170000"/>
              </a:lnSpc>
              <a:buNone/>
            </a:pPr>
            <a:r>
              <a:rPr lang="it-IT" sz="5600" b="1" dirty="0"/>
              <a:t>	- LAVORATORI STRANIERI</a:t>
            </a:r>
          </a:p>
          <a:p>
            <a:pPr marL="0" indent="0">
              <a:lnSpc>
                <a:spcPct val="170000"/>
              </a:lnSpc>
              <a:buNone/>
            </a:pPr>
            <a:r>
              <a:rPr lang="it-IT" sz="5600" b="1" dirty="0"/>
              <a:t>	- LAVORATORI UNDER 35</a:t>
            </a:r>
          </a:p>
          <a:p>
            <a:pPr marL="0" indent="0">
              <a:lnSpc>
                <a:spcPct val="170000"/>
              </a:lnSpc>
              <a:buNone/>
            </a:pPr>
            <a:r>
              <a:rPr lang="it-IT" sz="5600" b="1" dirty="0"/>
              <a:t>	- LAVORATORI OVER 50</a:t>
            </a:r>
          </a:p>
          <a:p>
            <a:pPr>
              <a:lnSpc>
                <a:spcPct val="170000"/>
              </a:lnSpc>
              <a:buFontTx/>
              <a:buChar char="-"/>
            </a:pPr>
            <a:r>
              <a:rPr lang="it-IT" sz="5600" b="1" dirty="0"/>
              <a:t>INCREMENTO DEL PARAMETRO DI CONTRIBUTO NEI PERCORSI RIVOLTI A PICCOLI GRUPPI FINO A 3 LAVORATORI </a:t>
            </a:r>
          </a:p>
          <a:p>
            <a:pPr>
              <a:lnSpc>
                <a:spcPct val="170000"/>
              </a:lnSpc>
              <a:buFontTx/>
              <a:buChar char="-"/>
            </a:pPr>
            <a:r>
              <a:rPr lang="it-IT" sz="5600" b="1" dirty="0"/>
              <a:t>DOCENZA INTERNA: SE VIENE PREVISTA NEL PROGETTO:</a:t>
            </a:r>
          </a:p>
          <a:p>
            <a:pPr marL="0" indent="0">
              <a:lnSpc>
                <a:spcPct val="170000"/>
              </a:lnSpc>
              <a:buNone/>
            </a:pPr>
            <a:r>
              <a:rPr lang="it-IT" sz="5600" b="1" dirty="0"/>
              <a:t>	- IL TITOLARE DEL PROGETTO DEVE ESSERE UN SOGGETTO ACCREDITATO</a:t>
            </a:r>
          </a:p>
          <a:p>
            <a:pPr marL="0" indent="0">
              <a:lnSpc>
                <a:spcPct val="170000"/>
              </a:lnSpc>
              <a:buNone/>
            </a:pPr>
            <a:r>
              <a:rPr lang="it-IT" sz="5600" b="1" dirty="0"/>
              <a:t>		OPPURE	 	</a:t>
            </a:r>
          </a:p>
          <a:p>
            <a:pPr marL="0" indent="0">
              <a:lnSpc>
                <a:spcPct val="170000"/>
              </a:lnSpc>
              <a:buNone/>
            </a:pPr>
            <a:r>
              <a:rPr lang="it-IT" sz="5600" b="1" dirty="0"/>
              <a:t>	- DEVE NECESSARIAMENTE ESSERE PREVISTO QUALE SOGGETTO DELEGATO UN SOGGETTO ACCREDITATO</a:t>
            </a:r>
            <a:r>
              <a:rPr lang="it-IT" sz="4300" b="1" dirty="0"/>
              <a:t>	</a:t>
            </a:r>
          </a:p>
          <a:p>
            <a:pPr marL="285750" indent="-285750">
              <a:lnSpc>
                <a:spcPct val="170000"/>
              </a:lnSpc>
              <a:buFontTx/>
              <a:buChar char="-"/>
            </a:pPr>
            <a:br>
              <a:rPr lang="it-IT" sz="4300" b="1" dirty="0"/>
            </a:br>
            <a:endParaRPr lang="it-IT" sz="4300" b="1" dirty="0"/>
          </a:p>
          <a:p>
            <a:br>
              <a:rPr lang="it-IT" sz="2000" b="1" dirty="0">
                <a:solidFill>
                  <a:schemeClr val="tx1"/>
                </a:solidFill>
              </a:rPr>
            </a:br>
            <a:endParaRPr lang="it-IT" sz="2800" dirty="0"/>
          </a:p>
        </p:txBody>
      </p:sp>
      <p:pic>
        <p:nvPicPr>
          <p:cNvPr id="6" name="Immagine 5" descr="Immagine che contiene Carattere, Elementi grafici, tipografia, grafica&#10;&#10;Descrizione generata automaticamente">
            <a:extLst>
              <a:ext uri="{FF2B5EF4-FFF2-40B4-BE49-F238E27FC236}">
                <a16:creationId xmlns:a16="http://schemas.microsoft.com/office/drawing/2014/main" id="{1A2E83A6-4DCC-EAD5-E27E-314183A60A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852" y="249607"/>
            <a:ext cx="3325193" cy="500724"/>
          </a:xfrm>
          <a:prstGeom prst="rect">
            <a:avLst/>
          </a:prstGeom>
        </p:spPr>
      </p:pic>
      <p:sp>
        <p:nvSpPr>
          <p:cNvPr id="3" name="Segnaposto piè di pagina 2">
            <a:extLst>
              <a:ext uri="{FF2B5EF4-FFF2-40B4-BE49-F238E27FC236}">
                <a16:creationId xmlns:a16="http://schemas.microsoft.com/office/drawing/2014/main" id="{A4ABC755-3E48-F999-4435-605B149D3E37}"/>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15705062-D36C-8091-E0D5-573F02E39277}"/>
              </a:ext>
            </a:extLst>
          </p:cNvPr>
          <p:cNvSpPr>
            <a:spLocks noGrp="1"/>
          </p:cNvSpPr>
          <p:nvPr>
            <p:ph type="sldNum" sz="quarter" idx="12"/>
          </p:nvPr>
        </p:nvSpPr>
        <p:spPr/>
        <p:txBody>
          <a:bodyPr/>
          <a:lstStyle/>
          <a:p>
            <a:fld id="{D8AE563E-7493-4196-89C0-594110B6003A}" type="slidenum">
              <a:rPr lang="it-IT" smtClean="0"/>
              <a:t>31</a:t>
            </a:fld>
            <a:endParaRPr lang="it-IT"/>
          </a:p>
        </p:txBody>
      </p:sp>
    </p:spTree>
    <p:extLst>
      <p:ext uri="{BB962C8B-B14F-4D97-AF65-F5344CB8AC3E}">
        <p14:creationId xmlns:p14="http://schemas.microsoft.com/office/powerpoint/2010/main" val="3590216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6C63AC-1922-49A2-9105-B522BE506B04}"/>
              </a:ext>
            </a:extLst>
          </p:cNvPr>
          <p:cNvSpPr>
            <a:spLocks noGrp="1"/>
          </p:cNvSpPr>
          <p:nvPr>
            <p:ph type="title"/>
          </p:nvPr>
        </p:nvSpPr>
        <p:spPr>
          <a:xfrm>
            <a:off x="897146" y="560214"/>
            <a:ext cx="10456653" cy="1130474"/>
          </a:xfrm>
        </p:spPr>
        <p:txBody>
          <a:bodyPr>
            <a:normAutofit fontScale="90000"/>
          </a:bodyPr>
          <a:lstStyle/>
          <a:p>
            <a:pPr algn="ctr"/>
            <a:br>
              <a:rPr lang="it-IT" sz="3600" b="1" dirty="0">
                <a:latin typeface="Times New Roman" panose="02020603050405020304" pitchFamily="18" charset="0"/>
                <a:cs typeface="Times New Roman" panose="02020603050405020304" pitchFamily="18" charset="0"/>
              </a:rPr>
            </a:br>
            <a:br>
              <a:rPr lang="it-IT" sz="3600" b="1" dirty="0">
                <a:latin typeface="Times New Roman" panose="02020603050405020304" pitchFamily="18" charset="0"/>
                <a:cs typeface="Times New Roman" panose="02020603050405020304" pitchFamily="18" charset="0"/>
              </a:rPr>
            </a:br>
            <a:r>
              <a:rPr lang="it-IT" b="1" dirty="0">
                <a:latin typeface="Times New Roman" panose="02020603050405020304" pitchFamily="18" charset="0"/>
                <a:cs typeface="Times New Roman" panose="02020603050405020304" pitchFamily="18" charset="0"/>
              </a:rPr>
              <a:t>  Invito 1° - 2026</a:t>
            </a:r>
            <a:br>
              <a:rPr lang="it-IT" sz="3600" b="1" dirty="0">
                <a:latin typeface="Times New Roman" panose="02020603050405020304" pitchFamily="18" charset="0"/>
                <a:cs typeface="Times New Roman" panose="02020603050405020304" pitchFamily="18" charset="0"/>
              </a:rPr>
            </a:br>
            <a:endParaRPr lang="it-IT" sz="3600" b="1" dirty="0">
              <a:latin typeface="Times New Roman" panose="02020603050405020304" pitchFamily="18" charset="0"/>
              <a:cs typeface="Times New Roman" panose="02020603050405020304" pitchFamily="18" charset="0"/>
            </a:endParaRPr>
          </a:p>
        </p:txBody>
      </p:sp>
      <p:sp>
        <p:nvSpPr>
          <p:cNvPr id="3" name="Segnaposto contenuto 2">
            <a:extLst>
              <a:ext uri="{FF2B5EF4-FFF2-40B4-BE49-F238E27FC236}">
                <a16:creationId xmlns:a16="http://schemas.microsoft.com/office/drawing/2014/main" id="{AEE9C8AC-C1C0-4865-9682-BC22BB5E6AC7}"/>
              </a:ext>
            </a:extLst>
          </p:cNvPr>
          <p:cNvSpPr>
            <a:spLocks noGrp="1"/>
          </p:cNvSpPr>
          <p:nvPr>
            <p:ph idx="1"/>
          </p:nvPr>
        </p:nvSpPr>
        <p:spPr>
          <a:xfrm>
            <a:off x="771787" y="1825625"/>
            <a:ext cx="10582013" cy="3400251"/>
          </a:xfrm>
        </p:spPr>
        <p:txBody>
          <a:bodyPr>
            <a:noAutofit/>
          </a:bodyPr>
          <a:lstStyle/>
          <a:p>
            <a:pPr algn="ctr"/>
            <a:endParaRPr lang="it-IT" sz="1200" dirty="0">
              <a:latin typeface="Times New Roman" panose="02020603050405020304" pitchFamily="18" charset="0"/>
              <a:cs typeface="Times New Roman" panose="02020603050405020304" pitchFamily="18" charset="0"/>
            </a:endParaRPr>
          </a:p>
          <a:p>
            <a:pPr marL="0" indent="0">
              <a:buNone/>
            </a:pPr>
            <a:r>
              <a:rPr lang="it-IT" i="1" dirty="0">
                <a:latin typeface="Times New Roman" panose="02020603050405020304" pitchFamily="18" charset="0"/>
                <a:cs typeface="Times New Roman" panose="02020603050405020304" pitchFamily="18" charset="0"/>
              </a:rPr>
              <a:t>			       </a:t>
            </a:r>
          </a:p>
          <a:p>
            <a:pPr marL="0" indent="0">
              <a:buNone/>
            </a:pPr>
            <a:endParaRPr lang="it-IT" i="1" dirty="0">
              <a:latin typeface="Times New Roman" panose="02020603050405020304" pitchFamily="18" charset="0"/>
              <a:cs typeface="Times New Roman" panose="02020603050405020304" pitchFamily="18" charset="0"/>
            </a:endParaRPr>
          </a:p>
          <a:p>
            <a:pPr marL="0" indent="0">
              <a:buNone/>
            </a:pPr>
            <a:endParaRPr lang="it-IT" i="1" dirty="0">
              <a:latin typeface="Times New Roman" panose="02020603050405020304" pitchFamily="18" charset="0"/>
              <a:cs typeface="Times New Roman" panose="02020603050405020304" pitchFamily="18" charset="0"/>
            </a:endParaRPr>
          </a:p>
          <a:p>
            <a:pPr marL="0" indent="0" algn="ctr">
              <a:buNone/>
            </a:pPr>
            <a:r>
              <a:rPr lang="it-IT" sz="4000" i="1" dirty="0">
                <a:latin typeface="Times New Roman" panose="02020603050405020304" pitchFamily="18" charset="0"/>
                <a:cs typeface="Times New Roman" panose="02020603050405020304" pitchFamily="18" charset="0"/>
              </a:rPr>
              <a:t>  </a:t>
            </a:r>
            <a:r>
              <a:rPr lang="it-IT" sz="4000" b="1" i="1" dirty="0">
                <a:latin typeface="Times New Roman" panose="02020603050405020304" pitchFamily="18" charset="0"/>
                <a:cs typeface="Times New Roman" panose="02020603050405020304" pitchFamily="18" charset="0"/>
              </a:rPr>
              <a:t>Linee a voucher: quali sono e cosa prevedono</a:t>
            </a:r>
            <a:endParaRPr lang="it-IT" sz="4000" b="1" dirty="0">
              <a:latin typeface="Times New Roman" panose="02020603050405020304" pitchFamily="18" charset="0"/>
              <a:cs typeface="Times New Roman" panose="02020603050405020304" pitchFamily="18" charset="0"/>
            </a:endParaRPr>
          </a:p>
        </p:txBody>
      </p:sp>
      <p:sp>
        <p:nvSpPr>
          <p:cNvPr id="5" name="Segnaposto numero diapositiva 4">
            <a:extLst>
              <a:ext uri="{FF2B5EF4-FFF2-40B4-BE49-F238E27FC236}">
                <a16:creationId xmlns:a16="http://schemas.microsoft.com/office/drawing/2014/main" id="{C6EBF1C6-6A65-461B-A225-B71B9FBD8774}"/>
              </a:ext>
            </a:extLst>
          </p:cNvPr>
          <p:cNvSpPr>
            <a:spLocks noGrp="1"/>
          </p:cNvSpPr>
          <p:nvPr>
            <p:ph type="sldNum" sz="quarter" idx="12"/>
          </p:nvPr>
        </p:nvSpPr>
        <p:spPr>
          <a:xfrm>
            <a:off x="8610600" y="6356350"/>
            <a:ext cx="3259822" cy="365125"/>
          </a:xfrm>
        </p:spPr>
        <p:txBody>
          <a:bodyPr/>
          <a:lstStyle/>
          <a:p>
            <a:fld id="{D8AE563E-7493-4196-89C0-594110B6003A}" type="slidenum">
              <a:rPr lang="it-IT" smtClean="0">
                <a:latin typeface="Times New Roman" panose="02020603050405020304" pitchFamily="18" charset="0"/>
                <a:cs typeface="Times New Roman" panose="02020603050405020304" pitchFamily="18" charset="0"/>
              </a:rPr>
              <a:pPr/>
              <a:t>32</a:t>
            </a:fld>
            <a:endParaRPr lang="it-IT" dirty="0">
              <a:latin typeface="Times New Roman" panose="02020603050405020304" pitchFamily="18" charset="0"/>
              <a:cs typeface="Times New Roman" panose="02020603050405020304" pitchFamily="18" charset="0"/>
            </a:endParaRPr>
          </a:p>
        </p:txBody>
      </p:sp>
      <p:pic>
        <p:nvPicPr>
          <p:cNvPr id="4" name="Immagine 3">
            <a:extLst>
              <a:ext uri="{FF2B5EF4-FFF2-40B4-BE49-F238E27FC236}">
                <a16:creationId xmlns:a16="http://schemas.microsoft.com/office/drawing/2014/main" id="{D2E9DD78-4442-4C24-BA04-92DF8A020BC5}"/>
              </a:ext>
            </a:extLst>
          </p:cNvPr>
          <p:cNvPicPr>
            <a:picLocks noChangeAspect="1"/>
          </p:cNvPicPr>
          <p:nvPr/>
        </p:nvPicPr>
        <p:blipFill>
          <a:blip r:embed="rId2"/>
          <a:stretch>
            <a:fillRect/>
          </a:stretch>
        </p:blipFill>
        <p:spPr>
          <a:xfrm>
            <a:off x="265747" y="170036"/>
            <a:ext cx="2298391" cy="390178"/>
          </a:xfrm>
          <a:prstGeom prst="rect">
            <a:avLst/>
          </a:prstGeom>
        </p:spPr>
      </p:pic>
      <p:sp>
        <p:nvSpPr>
          <p:cNvPr id="6" name="Segnaposto piè di pagina 5">
            <a:extLst>
              <a:ext uri="{FF2B5EF4-FFF2-40B4-BE49-F238E27FC236}">
                <a16:creationId xmlns:a16="http://schemas.microsoft.com/office/drawing/2014/main" id="{B7485358-ADB8-30FA-CA53-036EE01DD321}"/>
              </a:ext>
            </a:extLst>
          </p:cNvPr>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9375175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822983-97C9-4134-97FC-EA2C2BFE94A9}"/>
              </a:ext>
            </a:extLst>
          </p:cNvPr>
          <p:cNvSpPr>
            <a:spLocks noGrp="1"/>
          </p:cNvSpPr>
          <p:nvPr>
            <p:ph type="title"/>
          </p:nvPr>
        </p:nvSpPr>
        <p:spPr/>
        <p:txBody>
          <a:bodyPr>
            <a:normAutofit/>
          </a:bodyPr>
          <a:lstStyle/>
          <a:p>
            <a:pPr algn="ctr"/>
            <a:r>
              <a:rPr lang="it-IT" sz="3000" b="1" dirty="0">
                <a:latin typeface="Times New Roman" panose="02020603050405020304" pitchFamily="18" charset="0"/>
                <a:cs typeface="Times New Roman" panose="02020603050405020304" pitchFamily="18" charset="0"/>
              </a:rPr>
              <a:t>Invito 1°- 2026</a:t>
            </a:r>
            <a:br>
              <a:rPr lang="it-IT" sz="3000" b="1" dirty="0">
                <a:latin typeface="Times New Roman" panose="02020603050405020304" pitchFamily="18" charset="0"/>
                <a:cs typeface="Times New Roman" panose="02020603050405020304" pitchFamily="18" charset="0"/>
              </a:rPr>
            </a:br>
            <a:r>
              <a:rPr lang="it-IT" sz="3000" b="1" dirty="0">
                <a:latin typeface="Times New Roman" panose="02020603050405020304" pitchFamily="18" charset="0"/>
                <a:cs typeface="Times New Roman" panose="02020603050405020304" pitchFamily="18" charset="0"/>
              </a:rPr>
              <a:t> Linea 2: Progetti Sviluppo attraverso Accordi quadro</a:t>
            </a:r>
          </a:p>
        </p:txBody>
      </p:sp>
      <p:sp>
        <p:nvSpPr>
          <p:cNvPr id="3" name="Segnaposto contenuto 2">
            <a:extLst>
              <a:ext uri="{FF2B5EF4-FFF2-40B4-BE49-F238E27FC236}">
                <a16:creationId xmlns:a16="http://schemas.microsoft.com/office/drawing/2014/main" id="{5EF909C7-9339-4022-9CDD-5E845ABF2920}"/>
              </a:ext>
            </a:extLst>
          </p:cNvPr>
          <p:cNvSpPr>
            <a:spLocks noGrp="1"/>
          </p:cNvSpPr>
          <p:nvPr>
            <p:ph idx="1"/>
          </p:nvPr>
        </p:nvSpPr>
        <p:spPr>
          <a:xfrm>
            <a:off x="838200" y="1825625"/>
            <a:ext cx="10772163" cy="4801678"/>
          </a:xfrm>
        </p:spPr>
        <p:txBody>
          <a:bodyPr>
            <a:normAutofit fontScale="92500" lnSpcReduction="10000"/>
          </a:bodyPr>
          <a:lstStyle/>
          <a:p>
            <a:pPr marL="0" indent="0">
              <a:buNone/>
            </a:pPr>
            <a:r>
              <a:rPr lang="it-IT" dirty="0">
                <a:latin typeface="Times New Roman" panose="02020603050405020304" pitchFamily="18" charset="0"/>
                <a:cs typeface="Times New Roman" panose="02020603050405020304" pitchFamily="18" charset="0"/>
              </a:rPr>
              <a:t>				   </a:t>
            </a:r>
            <a:r>
              <a:rPr lang="it-IT" b="1" u="sng" dirty="0">
                <a:latin typeface="Times New Roman" panose="02020603050405020304" pitchFamily="18" charset="0"/>
                <a:cs typeface="Times New Roman" panose="02020603050405020304" pitchFamily="18" charset="0"/>
              </a:rPr>
              <a:t>Condizioni di partenza</a:t>
            </a:r>
          </a:p>
          <a:p>
            <a:pPr marL="0" indent="0">
              <a:buNone/>
            </a:pPr>
            <a:endParaRPr lang="it-IT" dirty="0">
              <a:latin typeface="Times New Roman" panose="02020603050405020304" pitchFamily="18" charset="0"/>
              <a:cs typeface="Times New Roman" panose="02020603050405020304" pitchFamily="18" charset="0"/>
            </a:endParaRPr>
          </a:p>
          <a:p>
            <a:pPr algn="ctr"/>
            <a:r>
              <a:rPr lang="it-IT" sz="2500" u="sng" dirty="0">
                <a:latin typeface="Times New Roman" panose="02020603050405020304" pitchFamily="18" charset="0"/>
                <a:cs typeface="Times New Roman" panose="02020603050405020304" pitchFamily="18" charset="0"/>
              </a:rPr>
              <a:t>Risorse:</a:t>
            </a:r>
            <a:r>
              <a:rPr lang="it-IT" sz="2500" dirty="0">
                <a:latin typeface="Times New Roman" panose="02020603050405020304" pitchFamily="18" charset="0"/>
                <a:cs typeface="Times New Roman" panose="02020603050405020304" pitchFamily="18" charset="0"/>
              </a:rPr>
              <a:t> </a:t>
            </a:r>
            <a:r>
              <a:rPr lang="it-IT" sz="2500" b="1" dirty="0">
                <a:latin typeface="Times New Roman" panose="02020603050405020304" pitchFamily="18" charset="0"/>
                <a:cs typeface="Times New Roman" panose="02020603050405020304" pitchFamily="18" charset="0"/>
              </a:rPr>
              <a:t>€ 4 mln </a:t>
            </a:r>
            <a:r>
              <a:rPr lang="it-IT" sz="2500" dirty="0">
                <a:latin typeface="Times New Roman" panose="02020603050405020304" pitchFamily="18" charset="0"/>
                <a:cs typeface="Times New Roman" panose="02020603050405020304" pitchFamily="18" charset="0"/>
              </a:rPr>
              <a:t>a livello regionale di cui </a:t>
            </a:r>
            <a:r>
              <a:rPr lang="it-IT" sz="2500" b="1" dirty="0">
                <a:latin typeface="Times New Roman" panose="02020603050405020304" pitchFamily="18" charset="0"/>
                <a:cs typeface="Times New Roman" panose="02020603050405020304" pitchFamily="18" charset="0"/>
              </a:rPr>
              <a:t>€112.000,00 </a:t>
            </a:r>
            <a:r>
              <a:rPr lang="it-IT" sz="2500" dirty="0">
                <a:latin typeface="Times New Roman" panose="02020603050405020304" pitchFamily="18" charset="0"/>
                <a:cs typeface="Times New Roman" panose="02020603050405020304" pitchFamily="18" charset="0"/>
              </a:rPr>
              <a:t>per le regioni del Sud/Isole</a:t>
            </a:r>
          </a:p>
          <a:p>
            <a:pPr marL="0" indent="0" algn="ctr">
              <a:buNone/>
            </a:pPr>
            <a:r>
              <a:rPr lang="it-IT" sz="2500" dirty="0">
                <a:latin typeface="Times New Roman" panose="02020603050405020304" pitchFamily="18" charset="0"/>
                <a:cs typeface="Times New Roman" panose="02020603050405020304" pitchFamily="18" charset="0"/>
              </a:rPr>
              <a:t>Le risorse sono ripartite in un’unica tranche </a:t>
            </a:r>
            <a:endParaRPr lang="it-IT" sz="2500" b="1" dirty="0">
              <a:latin typeface="Times New Roman" panose="02020603050405020304" pitchFamily="18" charset="0"/>
              <a:cs typeface="Times New Roman" panose="02020603050405020304" pitchFamily="18" charset="0"/>
            </a:endParaRPr>
          </a:p>
          <a:p>
            <a:pPr marL="0" indent="0" algn="ctr">
              <a:buNone/>
            </a:pPr>
            <a:endParaRPr lang="it-IT" sz="2600" dirty="0">
              <a:latin typeface="Times New Roman" panose="02020603050405020304" pitchFamily="18" charset="0"/>
              <a:cs typeface="Times New Roman" panose="02020603050405020304" pitchFamily="18" charset="0"/>
            </a:endParaRPr>
          </a:p>
          <a:p>
            <a:pPr algn="ctr"/>
            <a:r>
              <a:rPr lang="it-IT" sz="2600" u="sng" dirty="0">
                <a:latin typeface="Times New Roman" panose="02020603050405020304" pitchFamily="18" charset="0"/>
                <a:cs typeface="Times New Roman" panose="02020603050405020304" pitchFamily="18" charset="0"/>
              </a:rPr>
              <a:t>Modalità di presentazione</a:t>
            </a:r>
            <a:r>
              <a:rPr lang="it-IT" sz="2600" dirty="0">
                <a:latin typeface="Times New Roman" panose="02020603050405020304" pitchFamily="18" charset="0"/>
                <a:cs typeface="Times New Roman" panose="02020603050405020304" pitchFamily="18" charset="0"/>
              </a:rPr>
              <a:t>: due scadenze</a:t>
            </a:r>
          </a:p>
          <a:p>
            <a:pPr algn="ctr"/>
            <a:endParaRPr lang="it-IT" sz="2600" dirty="0">
              <a:latin typeface="Times New Roman" panose="02020603050405020304" pitchFamily="18" charset="0"/>
              <a:cs typeface="Times New Roman" panose="02020603050405020304" pitchFamily="18" charset="0"/>
            </a:endParaRPr>
          </a:p>
          <a:p>
            <a:pPr algn="ctr"/>
            <a:r>
              <a:rPr lang="it-IT" sz="2600" u="sng" dirty="0">
                <a:latin typeface="Times New Roman" panose="02020603050405020304" pitchFamily="18" charset="0"/>
                <a:cs typeface="Times New Roman" panose="02020603050405020304" pitchFamily="18" charset="0"/>
              </a:rPr>
              <a:t>Quando</a:t>
            </a:r>
            <a:r>
              <a:rPr lang="it-IT" sz="2600" dirty="0">
                <a:latin typeface="Times New Roman" panose="02020603050405020304" pitchFamily="18" charset="0"/>
                <a:cs typeface="Times New Roman" panose="02020603050405020304" pitchFamily="18" charset="0"/>
              </a:rPr>
              <a:t>: </a:t>
            </a:r>
            <a:r>
              <a:rPr lang="it-IT" sz="2600" b="1" dirty="0">
                <a:latin typeface="Times New Roman" panose="02020603050405020304" pitchFamily="18" charset="0"/>
                <a:cs typeface="Times New Roman" panose="02020603050405020304" pitchFamily="18" charset="0"/>
              </a:rPr>
              <a:t>15 dicembre 2026 </a:t>
            </a:r>
            <a:r>
              <a:rPr lang="it-IT" sz="2600" dirty="0">
                <a:latin typeface="Times New Roman" panose="02020603050405020304" pitchFamily="18" charset="0"/>
                <a:cs typeface="Times New Roman" panose="02020603050405020304" pitchFamily="18" charset="0"/>
              </a:rPr>
              <a:t>e</a:t>
            </a:r>
            <a:r>
              <a:rPr lang="it-IT" sz="2600" b="1" dirty="0">
                <a:latin typeface="Times New Roman" panose="02020603050405020304" pitchFamily="18" charset="0"/>
                <a:cs typeface="Times New Roman" panose="02020603050405020304" pitchFamily="18" charset="0"/>
              </a:rPr>
              <a:t> 16 marzo 2027</a:t>
            </a:r>
          </a:p>
          <a:p>
            <a:pPr marL="0" indent="0" algn="ctr">
              <a:buNone/>
            </a:pPr>
            <a:endParaRPr lang="it-IT" sz="2600" dirty="0">
              <a:latin typeface="Times New Roman" panose="02020603050405020304" pitchFamily="18" charset="0"/>
              <a:cs typeface="Times New Roman" panose="02020603050405020304" pitchFamily="18" charset="0"/>
            </a:endParaRPr>
          </a:p>
          <a:p>
            <a:pPr algn="ctr"/>
            <a:r>
              <a:rPr lang="it-IT" sz="2600" u="sng" dirty="0">
                <a:latin typeface="Times New Roman" panose="02020603050405020304" pitchFamily="18" charset="0"/>
                <a:cs typeface="Times New Roman" panose="02020603050405020304" pitchFamily="18" charset="0"/>
              </a:rPr>
              <a:t>Obiettivi:</a:t>
            </a:r>
            <a:r>
              <a:rPr lang="it-IT" sz="2600" dirty="0">
                <a:latin typeface="Times New Roman" panose="02020603050405020304" pitchFamily="18" charset="0"/>
                <a:cs typeface="Times New Roman" panose="02020603050405020304" pitchFamily="18" charset="0"/>
              </a:rPr>
              <a:t> rispondere e sviluppare le indicazioni previste nell’ Accordo sottoscritto dalle PP.SS regionali </a:t>
            </a:r>
            <a:r>
              <a:rPr lang="it-IT" sz="2600" b="1" dirty="0">
                <a:latin typeface="Times New Roman" panose="02020603050405020304" pitchFamily="18" charset="0"/>
                <a:cs typeface="Times New Roman" panose="02020603050405020304" pitchFamily="18" charset="0"/>
              </a:rPr>
              <a:t>anche per coinvolgere le aziende neo- aderenti</a:t>
            </a:r>
          </a:p>
          <a:p>
            <a:pPr algn="ctr"/>
            <a:endParaRPr lang="it-IT" sz="2600" dirty="0">
              <a:latin typeface="Times New Roman" panose="02020603050405020304" pitchFamily="18" charset="0"/>
              <a:cs typeface="Times New Roman" panose="02020603050405020304" pitchFamily="18" charset="0"/>
            </a:endParaRPr>
          </a:p>
        </p:txBody>
      </p:sp>
      <p:sp>
        <p:nvSpPr>
          <p:cNvPr id="5" name="Segnaposto numero diapositiva 4">
            <a:extLst>
              <a:ext uri="{FF2B5EF4-FFF2-40B4-BE49-F238E27FC236}">
                <a16:creationId xmlns:a16="http://schemas.microsoft.com/office/drawing/2014/main" id="{27918357-E0B6-4BBC-86CF-B4D4161E634B}"/>
              </a:ext>
            </a:extLst>
          </p:cNvPr>
          <p:cNvSpPr>
            <a:spLocks noGrp="1"/>
          </p:cNvSpPr>
          <p:nvPr>
            <p:ph type="sldNum" sz="quarter" idx="12"/>
          </p:nvPr>
        </p:nvSpPr>
        <p:spPr/>
        <p:txBody>
          <a:bodyPr/>
          <a:lstStyle/>
          <a:p>
            <a:r>
              <a:rPr lang="it-IT" sz="1000" dirty="0">
                <a:latin typeface="Times New Roman" panose="02020603050405020304" pitchFamily="18" charset="0"/>
                <a:cs typeface="Times New Roman" panose="02020603050405020304" pitchFamily="18" charset="0"/>
              </a:rPr>
              <a:t> </a:t>
            </a:r>
            <a:fld id="{D8AE563E-7493-4196-89C0-594110B6003A}" type="slidenum">
              <a:rPr lang="it-IT" sz="1000" smtClean="0">
                <a:latin typeface="Times New Roman" panose="02020603050405020304" pitchFamily="18" charset="0"/>
                <a:cs typeface="Times New Roman" panose="02020603050405020304" pitchFamily="18" charset="0"/>
              </a:rPr>
              <a:t>33</a:t>
            </a:fld>
            <a:endParaRPr lang="it-IT" sz="1000" dirty="0">
              <a:latin typeface="Times New Roman" panose="02020603050405020304" pitchFamily="18" charset="0"/>
              <a:cs typeface="Times New Roman" panose="02020603050405020304" pitchFamily="18" charset="0"/>
            </a:endParaRPr>
          </a:p>
        </p:txBody>
      </p:sp>
      <p:pic>
        <p:nvPicPr>
          <p:cNvPr id="4" name="Immagine 3">
            <a:extLst>
              <a:ext uri="{FF2B5EF4-FFF2-40B4-BE49-F238E27FC236}">
                <a16:creationId xmlns:a16="http://schemas.microsoft.com/office/drawing/2014/main" id="{5D24898D-3A28-4B6D-9020-E4B882DB30F4}"/>
              </a:ext>
            </a:extLst>
          </p:cNvPr>
          <p:cNvPicPr>
            <a:picLocks noChangeAspect="1"/>
          </p:cNvPicPr>
          <p:nvPr/>
        </p:nvPicPr>
        <p:blipFill>
          <a:blip r:embed="rId2"/>
          <a:stretch>
            <a:fillRect/>
          </a:stretch>
        </p:blipFill>
        <p:spPr>
          <a:xfrm>
            <a:off x="248969" y="170036"/>
            <a:ext cx="2298391" cy="390178"/>
          </a:xfrm>
          <a:prstGeom prst="rect">
            <a:avLst/>
          </a:prstGeom>
        </p:spPr>
      </p:pic>
      <p:sp>
        <p:nvSpPr>
          <p:cNvPr id="6" name="Segnaposto piè di pagina 5">
            <a:extLst>
              <a:ext uri="{FF2B5EF4-FFF2-40B4-BE49-F238E27FC236}">
                <a16:creationId xmlns:a16="http://schemas.microsoft.com/office/drawing/2014/main" id="{D032A7FB-A9A2-7F16-F46C-6246B2E4CCFE}"/>
              </a:ext>
            </a:extLst>
          </p:cNvPr>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21858388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822983-97C9-4134-97FC-EA2C2BFE94A9}"/>
              </a:ext>
            </a:extLst>
          </p:cNvPr>
          <p:cNvSpPr>
            <a:spLocks noGrp="1"/>
          </p:cNvSpPr>
          <p:nvPr>
            <p:ph type="title"/>
          </p:nvPr>
        </p:nvSpPr>
        <p:spPr/>
        <p:txBody>
          <a:bodyPr>
            <a:normAutofit/>
          </a:bodyPr>
          <a:lstStyle/>
          <a:p>
            <a:pPr algn="ctr"/>
            <a:r>
              <a:rPr lang="it-IT" sz="3000" b="1" dirty="0">
                <a:latin typeface="Times New Roman" panose="02020603050405020304" pitchFamily="18" charset="0"/>
                <a:cs typeface="Times New Roman" panose="02020603050405020304" pitchFamily="18" charset="0"/>
              </a:rPr>
              <a:t>Invito 1°- 2026</a:t>
            </a:r>
            <a:br>
              <a:rPr lang="it-IT" sz="3000" b="1" dirty="0">
                <a:latin typeface="Times New Roman" panose="02020603050405020304" pitchFamily="18" charset="0"/>
                <a:cs typeface="Times New Roman" panose="02020603050405020304" pitchFamily="18" charset="0"/>
              </a:rPr>
            </a:br>
            <a:r>
              <a:rPr lang="it-IT" sz="3000" b="1" dirty="0">
                <a:latin typeface="Times New Roman" panose="02020603050405020304" pitchFamily="18" charset="0"/>
                <a:cs typeface="Times New Roman" panose="02020603050405020304" pitchFamily="18" charset="0"/>
              </a:rPr>
              <a:t> Linea 2: Progetti Sviluppo attraverso Accordi quadro</a:t>
            </a:r>
          </a:p>
        </p:txBody>
      </p:sp>
      <p:sp>
        <p:nvSpPr>
          <p:cNvPr id="3" name="Segnaposto contenuto 2">
            <a:extLst>
              <a:ext uri="{FF2B5EF4-FFF2-40B4-BE49-F238E27FC236}">
                <a16:creationId xmlns:a16="http://schemas.microsoft.com/office/drawing/2014/main" id="{5EF909C7-9339-4022-9CDD-5E845ABF2920}"/>
              </a:ext>
            </a:extLst>
          </p:cNvPr>
          <p:cNvSpPr>
            <a:spLocks noGrp="1"/>
          </p:cNvSpPr>
          <p:nvPr>
            <p:ph idx="1"/>
          </p:nvPr>
        </p:nvSpPr>
        <p:spPr>
          <a:xfrm>
            <a:off x="838199" y="1825625"/>
            <a:ext cx="10772163" cy="4801678"/>
          </a:xfrm>
        </p:spPr>
        <p:txBody>
          <a:bodyPr>
            <a:normAutofit/>
          </a:bodyPr>
          <a:lstStyle/>
          <a:p>
            <a:pPr marL="0" indent="0">
              <a:buNone/>
            </a:pPr>
            <a:r>
              <a:rPr lang="it-IT" dirty="0">
                <a:latin typeface="Times New Roman" panose="02020603050405020304" pitchFamily="18" charset="0"/>
                <a:cs typeface="Times New Roman" panose="02020603050405020304" pitchFamily="18" charset="0"/>
              </a:rPr>
              <a:t> Cos’è l’Accordo quadro regionale e quando deve essere inviato al Fondo</a:t>
            </a:r>
          </a:p>
          <a:p>
            <a:pPr marL="0" indent="0">
              <a:buNone/>
            </a:pPr>
            <a:endParaRPr lang="it-IT" dirty="0">
              <a:latin typeface="Times New Roman" panose="02020603050405020304" pitchFamily="18" charset="0"/>
              <a:cs typeface="Times New Roman" panose="02020603050405020304" pitchFamily="18" charset="0"/>
            </a:endParaRPr>
          </a:p>
          <a:p>
            <a:pPr marL="0" indent="0" algn="ctr">
              <a:buNone/>
            </a:pPr>
            <a:r>
              <a:rPr lang="it-IT" sz="2000" dirty="0">
                <a:latin typeface="Times New Roman" panose="02020603050405020304" pitchFamily="18" charset="0"/>
                <a:cs typeface="Times New Roman" panose="02020603050405020304" pitchFamily="18" charset="0"/>
              </a:rPr>
              <a:t>l’Accordo quadro regionale è:</a:t>
            </a:r>
          </a:p>
          <a:p>
            <a:pPr algn="ctr"/>
            <a:endParaRPr lang="it-IT" sz="2000" dirty="0">
              <a:latin typeface="Times New Roman" panose="02020603050405020304" pitchFamily="18" charset="0"/>
              <a:cs typeface="Times New Roman" panose="02020603050405020304" pitchFamily="18" charset="0"/>
            </a:endParaRPr>
          </a:p>
          <a:p>
            <a:pPr algn="ctr">
              <a:buFont typeface="Wingdings" panose="05000000000000000000" pitchFamily="2" charset="2"/>
              <a:buChar char="ü"/>
            </a:pPr>
            <a:r>
              <a:rPr lang="it-IT" sz="2000" dirty="0">
                <a:latin typeface="Times New Roman" panose="02020603050405020304" pitchFamily="18" charset="0"/>
                <a:cs typeface="Times New Roman" panose="02020603050405020304" pitchFamily="18" charset="0"/>
              </a:rPr>
              <a:t>un atto di programmazione formativa delle PP.SS Regionali</a:t>
            </a:r>
          </a:p>
          <a:p>
            <a:pPr algn="ctr"/>
            <a:endParaRPr lang="it-IT" sz="2000" dirty="0">
              <a:latin typeface="Times New Roman" panose="02020603050405020304" pitchFamily="18" charset="0"/>
              <a:cs typeface="Times New Roman" panose="02020603050405020304" pitchFamily="18" charset="0"/>
            </a:endParaRPr>
          </a:p>
          <a:p>
            <a:pPr algn="ctr">
              <a:buFont typeface="Wingdings" panose="05000000000000000000" pitchFamily="2" charset="2"/>
              <a:buChar char="ü"/>
            </a:pPr>
            <a:r>
              <a:rPr lang="it-IT" sz="2000" dirty="0">
                <a:latin typeface="Times New Roman" panose="02020603050405020304" pitchFamily="18" charset="0"/>
                <a:cs typeface="Times New Roman" panose="02020603050405020304" pitchFamily="18" charset="0"/>
              </a:rPr>
              <a:t> unico e varrà per tutte e due le scadenze del progetto di sviluppo (28 ottobre ‘26 e 2 febbraio ‘27)</a:t>
            </a:r>
          </a:p>
          <a:p>
            <a:pPr algn="ctr"/>
            <a:endParaRPr lang="it-IT" sz="2000" dirty="0">
              <a:latin typeface="Times New Roman" panose="02020603050405020304" pitchFamily="18" charset="0"/>
              <a:cs typeface="Times New Roman" panose="02020603050405020304" pitchFamily="18" charset="0"/>
            </a:endParaRPr>
          </a:p>
          <a:p>
            <a:pPr algn="ctr">
              <a:buFont typeface="Wingdings" panose="05000000000000000000" pitchFamily="2" charset="2"/>
              <a:buChar char="ü"/>
            </a:pPr>
            <a:r>
              <a:rPr lang="it-IT" sz="2000" dirty="0">
                <a:solidFill>
                  <a:srgbClr val="FF0000"/>
                </a:solidFill>
                <a:latin typeface="Times New Roman" panose="02020603050405020304" pitchFamily="18" charset="0"/>
                <a:cs typeface="Times New Roman" panose="02020603050405020304" pitchFamily="18" charset="0"/>
              </a:rPr>
              <a:t>Il Fondo predisporrà un </a:t>
            </a:r>
            <a:r>
              <a:rPr lang="it-IT" sz="2000" i="1" dirty="0">
                <a:solidFill>
                  <a:srgbClr val="FF0000"/>
                </a:solidFill>
                <a:latin typeface="Times New Roman" panose="02020603050405020304" pitchFamily="18" charset="0"/>
                <a:cs typeface="Times New Roman" panose="02020603050405020304" pitchFamily="18" charset="0"/>
              </a:rPr>
              <a:t>format</a:t>
            </a:r>
            <a:r>
              <a:rPr lang="it-IT" sz="2000" dirty="0">
                <a:solidFill>
                  <a:srgbClr val="FF0000"/>
                </a:solidFill>
                <a:latin typeface="Times New Roman" panose="02020603050405020304" pitchFamily="18" charset="0"/>
                <a:cs typeface="Times New Roman" panose="02020603050405020304" pitchFamily="18" charset="0"/>
              </a:rPr>
              <a:t> </a:t>
            </a:r>
            <a:r>
              <a:rPr lang="it-IT" sz="2000" i="1" dirty="0">
                <a:solidFill>
                  <a:srgbClr val="FF0000"/>
                </a:solidFill>
                <a:latin typeface="Times New Roman" panose="02020603050405020304" pitchFamily="18" charset="0"/>
                <a:cs typeface="Times New Roman" panose="02020603050405020304" pitchFamily="18" charset="0"/>
              </a:rPr>
              <a:t>ad hoc </a:t>
            </a:r>
            <a:r>
              <a:rPr lang="it-IT" sz="2000" dirty="0">
                <a:solidFill>
                  <a:srgbClr val="FF0000"/>
                </a:solidFill>
                <a:latin typeface="Times New Roman" panose="02020603050405020304" pitchFamily="18" charset="0"/>
                <a:cs typeface="Times New Roman" panose="02020603050405020304" pitchFamily="18" charset="0"/>
              </a:rPr>
              <a:t>nel quale le PPSS Regionali dovranno indicare la quota % di risorse destinate, in via sperimentale, alle aziende neo aderenti</a:t>
            </a:r>
            <a:endParaRPr lang="it-IT" sz="2000" b="1" dirty="0">
              <a:solidFill>
                <a:srgbClr val="FF0000"/>
              </a:solidFill>
              <a:latin typeface="Times New Roman" panose="02020603050405020304" pitchFamily="18" charset="0"/>
              <a:cs typeface="Times New Roman" panose="02020603050405020304" pitchFamily="18" charset="0"/>
            </a:endParaRPr>
          </a:p>
          <a:p>
            <a:pPr algn="ctr"/>
            <a:endParaRPr lang="it-IT" sz="2000" dirty="0">
              <a:latin typeface="Times New Roman" panose="02020603050405020304" pitchFamily="18" charset="0"/>
              <a:cs typeface="Times New Roman" panose="02020603050405020304" pitchFamily="18" charset="0"/>
            </a:endParaRPr>
          </a:p>
          <a:p>
            <a:pPr marL="0" indent="0">
              <a:buNone/>
            </a:pPr>
            <a:endParaRPr lang="it-IT" sz="2000" b="1" dirty="0">
              <a:solidFill>
                <a:srgbClr val="FF0000"/>
              </a:solidFill>
              <a:latin typeface="Times New Roman" panose="02020603050405020304" pitchFamily="18" charset="0"/>
              <a:cs typeface="Times New Roman" panose="02020603050405020304" pitchFamily="18" charset="0"/>
            </a:endParaRPr>
          </a:p>
        </p:txBody>
      </p:sp>
      <p:sp>
        <p:nvSpPr>
          <p:cNvPr id="5" name="Segnaposto numero diapositiva 4">
            <a:extLst>
              <a:ext uri="{FF2B5EF4-FFF2-40B4-BE49-F238E27FC236}">
                <a16:creationId xmlns:a16="http://schemas.microsoft.com/office/drawing/2014/main" id="{27918357-E0B6-4BBC-86CF-B4D4161E634B}"/>
              </a:ext>
            </a:extLst>
          </p:cNvPr>
          <p:cNvSpPr>
            <a:spLocks noGrp="1"/>
          </p:cNvSpPr>
          <p:nvPr>
            <p:ph type="sldNum" sz="quarter" idx="12"/>
          </p:nvPr>
        </p:nvSpPr>
        <p:spPr/>
        <p:txBody>
          <a:bodyPr/>
          <a:lstStyle/>
          <a:p>
            <a:fld id="{D8AE563E-7493-4196-89C0-594110B6003A}" type="slidenum">
              <a:rPr lang="it-IT" sz="1000" smtClean="0">
                <a:latin typeface="Times New Roman" panose="02020603050405020304" pitchFamily="18" charset="0"/>
                <a:cs typeface="Times New Roman" panose="02020603050405020304" pitchFamily="18" charset="0"/>
              </a:rPr>
              <a:t>34</a:t>
            </a:fld>
            <a:endParaRPr lang="it-IT" sz="1000" dirty="0">
              <a:latin typeface="Times New Roman" panose="02020603050405020304" pitchFamily="18" charset="0"/>
              <a:cs typeface="Times New Roman" panose="02020603050405020304" pitchFamily="18" charset="0"/>
            </a:endParaRPr>
          </a:p>
        </p:txBody>
      </p:sp>
      <p:pic>
        <p:nvPicPr>
          <p:cNvPr id="4" name="Immagine 3">
            <a:extLst>
              <a:ext uri="{FF2B5EF4-FFF2-40B4-BE49-F238E27FC236}">
                <a16:creationId xmlns:a16="http://schemas.microsoft.com/office/drawing/2014/main" id="{5D24898D-3A28-4B6D-9020-E4B882DB30F4}"/>
              </a:ext>
            </a:extLst>
          </p:cNvPr>
          <p:cNvPicPr>
            <a:picLocks noChangeAspect="1"/>
          </p:cNvPicPr>
          <p:nvPr/>
        </p:nvPicPr>
        <p:blipFill>
          <a:blip r:embed="rId2"/>
          <a:stretch>
            <a:fillRect/>
          </a:stretch>
        </p:blipFill>
        <p:spPr>
          <a:xfrm>
            <a:off x="248969" y="170036"/>
            <a:ext cx="2298391" cy="390178"/>
          </a:xfrm>
          <a:prstGeom prst="rect">
            <a:avLst/>
          </a:prstGeom>
        </p:spPr>
      </p:pic>
      <p:sp>
        <p:nvSpPr>
          <p:cNvPr id="6" name="Segnaposto piè di pagina 5">
            <a:extLst>
              <a:ext uri="{FF2B5EF4-FFF2-40B4-BE49-F238E27FC236}">
                <a16:creationId xmlns:a16="http://schemas.microsoft.com/office/drawing/2014/main" id="{80C2A51B-E192-43AD-72BA-487B2B5149DD}"/>
              </a:ext>
            </a:extLst>
          </p:cNvPr>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27418666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822983-97C9-4134-97FC-EA2C2BFE94A9}"/>
              </a:ext>
            </a:extLst>
          </p:cNvPr>
          <p:cNvSpPr>
            <a:spLocks noGrp="1"/>
          </p:cNvSpPr>
          <p:nvPr>
            <p:ph type="title"/>
          </p:nvPr>
        </p:nvSpPr>
        <p:spPr/>
        <p:txBody>
          <a:bodyPr>
            <a:normAutofit/>
          </a:bodyPr>
          <a:lstStyle/>
          <a:p>
            <a:pPr algn="ctr"/>
            <a:r>
              <a:rPr lang="it-IT" sz="3000" b="1" dirty="0">
                <a:latin typeface="Times New Roman" panose="02020603050405020304" pitchFamily="18" charset="0"/>
                <a:cs typeface="Times New Roman" panose="02020603050405020304" pitchFamily="18" charset="0"/>
              </a:rPr>
              <a:t>Invito 1°- 2026</a:t>
            </a:r>
            <a:br>
              <a:rPr lang="it-IT" sz="3000" b="1" dirty="0">
                <a:latin typeface="Times New Roman" panose="02020603050405020304" pitchFamily="18" charset="0"/>
                <a:cs typeface="Times New Roman" panose="02020603050405020304" pitchFamily="18" charset="0"/>
              </a:rPr>
            </a:br>
            <a:r>
              <a:rPr lang="it-IT" sz="3000" b="1" dirty="0">
                <a:latin typeface="Times New Roman" panose="02020603050405020304" pitchFamily="18" charset="0"/>
                <a:cs typeface="Times New Roman" panose="02020603050405020304" pitchFamily="18" charset="0"/>
              </a:rPr>
              <a:t> Linea 2: Progetti Sviluppo attraverso Accordi quadro</a:t>
            </a:r>
          </a:p>
        </p:txBody>
      </p:sp>
      <p:sp>
        <p:nvSpPr>
          <p:cNvPr id="3" name="Segnaposto contenuto 2">
            <a:extLst>
              <a:ext uri="{FF2B5EF4-FFF2-40B4-BE49-F238E27FC236}">
                <a16:creationId xmlns:a16="http://schemas.microsoft.com/office/drawing/2014/main" id="{5EF909C7-9339-4022-9CDD-5E845ABF2920}"/>
              </a:ext>
            </a:extLst>
          </p:cNvPr>
          <p:cNvSpPr>
            <a:spLocks noGrp="1"/>
          </p:cNvSpPr>
          <p:nvPr>
            <p:ph idx="1"/>
          </p:nvPr>
        </p:nvSpPr>
        <p:spPr>
          <a:xfrm>
            <a:off x="838199" y="1825625"/>
            <a:ext cx="10772163" cy="4801678"/>
          </a:xfrm>
        </p:spPr>
        <p:txBody>
          <a:bodyPr>
            <a:normAutofit/>
          </a:bodyPr>
          <a:lstStyle/>
          <a:p>
            <a:pPr marL="0" indent="0">
              <a:buNone/>
            </a:pPr>
            <a:r>
              <a:rPr lang="it-IT" dirty="0">
                <a:latin typeface="Times New Roman" panose="02020603050405020304" pitchFamily="18" charset="0"/>
                <a:cs typeface="Times New Roman" panose="02020603050405020304" pitchFamily="18" charset="0"/>
              </a:rPr>
              <a:t> Cos’è l’Accordo quadro regionale e quando deve essere inviato al Fondo</a:t>
            </a:r>
          </a:p>
          <a:p>
            <a:pPr marL="0" indent="0">
              <a:buNone/>
            </a:pPr>
            <a:endParaRPr lang="it-IT" dirty="0">
              <a:latin typeface="Times New Roman" panose="02020603050405020304" pitchFamily="18" charset="0"/>
              <a:cs typeface="Times New Roman" panose="02020603050405020304" pitchFamily="18" charset="0"/>
            </a:endParaRPr>
          </a:p>
          <a:p>
            <a:pPr marL="0" indent="0" algn="just">
              <a:buNone/>
            </a:pPr>
            <a:r>
              <a:rPr lang="it-IT" sz="2200" dirty="0">
                <a:latin typeface="Times New Roman" panose="02020603050405020304" pitchFamily="18" charset="0"/>
                <a:cs typeface="Times New Roman" panose="02020603050405020304" pitchFamily="18" charset="0"/>
              </a:rPr>
              <a:t>l’Accordo dovrà pervenire per</a:t>
            </a:r>
            <a:r>
              <a:rPr lang="it-IT" sz="2200" b="1" dirty="0">
                <a:latin typeface="Times New Roman" panose="02020603050405020304" pitchFamily="18" charset="0"/>
                <a:cs typeface="Times New Roman" panose="02020603050405020304" pitchFamily="18" charset="0"/>
              </a:rPr>
              <a:t> </a:t>
            </a:r>
            <a:r>
              <a:rPr lang="it-IT" sz="2200" dirty="0" err="1">
                <a:latin typeface="Times New Roman" panose="02020603050405020304" pitchFamily="18" charset="0"/>
                <a:cs typeface="Times New Roman" panose="02020603050405020304" pitchFamily="18" charset="0"/>
              </a:rPr>
              <a:t>Pec</a:t>
            </a:r>
            <a:r>
              <a:rPr lang="it-IT" sz="2200" dirty="0">
                <a:latin typeface="Times New Roman" panose="02020603050405020304" pitchFamily="18" charset="0"/>
                <a:cs typeface="Times New Roman" panose="02020603050405020304" pitchFamily="18" charset="0"/>
              </a:rPr>
              <a:t> all’indirizzo </a:t>
            </a:r>
            <a:r>
              <a:rPr lang="it-IT" sz="2200" dirty="0">
                <a:solidFill>
                  <a:srgbClr val="0070C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direzione.fondartigianato@legalmail.it</a:t>
            </a:r>
            <a:r>
              <a:rPr lang="it-IT" sz="2200" dirty="0">
                <a:solidFill>
                  <a:srgbClr val="0070C0"/>
                </a:solidFill>
                <a:latin typeface="Times New Roman" panose="02020603050405020304" pitchFamily="18" charset="0"/>
                <a:cs typeface="Times New Roman" panose="02020603050405020304" pitchFamily="18" charset="0"/>
              </a:rPr>
              <a:t>:</a:t>
            </a:r>
            <a:endParaRPr lang="it-IT" sz="2200" dirty="0">
              <a:latin typeface="Times New Roman" panose="02020603050405020304" pitchFamily="18" charset="0"/>
              <a:cs typeface="Times New Roman" panose="02020603050405020304" pitchFamily="18" charset="0"/>
            </a:endParaRPr>
          </a:p>
          <a:p>
            <a:pPr marL="0" indent="0" algn="just">
              <a:buNone/>
            </a:pPr>
            <a:endParaRPr lang="it-IT" sz="2200" dirty="0">
              <a:latin typeface="Times New Roman" panose="02020603050405020304" pitchFamily="18" charset="0"/>
              <a:cs typeface="Times New Roman" panose="02020603050405020304" pitchFamily="18" charset="0"/>
            </a:endParaRPr>
          </a:p>
          <a:p>
            <a:pPr algn="ctr"/>
            <a:r>
              <a:rPr lang="it-IT" sz="2200" b="1" dirty="0">
                <a:latin typeface="Times New Roman" panose="02020603050405020304" pitchFamily="18" charset="0"/>
                <a:cs typeface="Times New Roman" panose="02020603050405020304" pitchFamily="18" charset="0"/>
              </a:rPr>
              <a:t>entro il 28 ottobre 2026 per la scadenza del PS del 15 dicembre 2026</a:t>
            </a:r>
          </a:p>
          <a:p>
            <a:pPr algn="ctr"/>
            <a:r>
              <a:rPr lang="it-IT" sz="2200" b="1" dirty="0">
                <a:latin typeface="Times New Roman" panose="02020603050405020304" pitchFamily="18" charset="0"/>
                <a:cs typeface="Times New Roman" panose="02020603050405020304" pitchFamily="18" charset="0"/>
              </a:rPr>
              <a:t>entro il 2 febbraio 2027 per la scadenza del PS del 16 marzo 2027</a:t>
            </a:r>
          </a:p>
        </p:txBody>
      </p:sp>
      <p:sp>
        <p:nvSpPr>
          <p:cNvPr id="5" name="Segnaposto numero diapositiva 4">
            <a:extLst>
              <a:ext uri="{FF2B5EF4-FFF2-40B4-BE49-F238E27FC236}">
                <a16:creationId xmlns:a16="http://schemas.microsoft.com/office/drawing/2014/main" id="{27918357-E0B6-4BBC-86CF-B4D4161E634B}"/>
              </a:ext>
            </a:extLst>
          </p:cNvPr>
          <p:cNvSpPr>
            <a:spLocks noGrp="1"/>
          </p:cNvSpPr>
          <p:nvPr>
            <p:ph type="sldNum" sz="quarter" idx="12"/>
          </p:nvPr>
        </p:nvSpPr>
        <p:spPr/>
        <p:txBody>
          <a:bodyPr/>
          <a:lstStyle/>
          <a:p>
            <a:fld id="{D8AE563E-7493-4196-89C0-594110B6003A}" type="slidenum">
              <a:rPr lang="it-IT" sz="1000" smtClean="0">
                <a:latin typeface="Times New Roman" panose="02020603050405020304" pitchFamily="18" charset="0"/>
                <a:cs typeface="Times New Roman" panose="02020603050405020304" pitchFamily="18" charset="0"/>
              </a:rPr>
              <a:t>35</a:t>
            </a:fld>
            <a:endParaRPr lang="it-IT" sz="1000" dirty="0">
              <a:latin typeface="Times New Roman" panose="02020603050405020304" pitchFamily="18" charset="0"/>
              <a:cs typeface="Times New Roman" panose="02020603050405020304" pitchFamily="18" charset="0"/>
            </a:endParaRPr>
          </a:p>
        </p:txBody>
      </p:sp>
      <p:pic>
        <p:nvPicPr>
          <p:cNvPr id="4" name="Immagine 3">
            <a:extLst>
              <a:ext uri="{FF2B5EF4-FFF2-40B4-BE49-F238E27FC236}">
                <a16:creationId xmlns:a16="http://schemas.microsoft.com/office/drawing/2014/main" id="{5D24898D-3A28-4B6D-9020-E4B882DB30F4}"/>
              </a:ext>
            </a:extLst>
          </p:cNvPr>
          <p:cNvPicPr>
            <a:picLocks noChangeAspect="1"/>
          </p:cNvPicPr>
          <p:nvPr/>
        </p:nvPicPr>
        <p:blipFill>
          <a:blip r:embed="rId3"/>
          <a:stretch>
            <a:fillRect/>
          </a:stretch>
        </p:blipFill>
        <p:spPr>
          <a:xfrm>
            <a:off x="248969" y="170036"/>
            <a:ext cx="2298391" cy="390178"/>
          </a:xfrm>
          <a:prstGeom prst="rect">
            <a:avLst/>
          </a:prstGeom>
        </p:spPr>
      </p:pic>
      <p:sp>
        <p:nvSpPr>
          <p:cNvPr id="6" name="Segnaposto piè di pagina 5">
            <a:extLst>
              <a:ext uri="{FF2B5EF4-FFF2-40B4-BE49-F238E27FC236}">
                <a16:creationId xmlns:a16="http://schemas.microsoft.com/office/drawing/2014/main" id="{67406C5D-9211-8711-0DA1-39ECD6176717}"/>
              </a:ext>
            </a:extLst>
          </p:cNvPr>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27785500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822983-97C9-4134-97FC-EA2C2BFE94A9}"/>
              </a:ext>
            </a:extLst>
          </p:cNvPr>
          <p:cNvSpPr>
            <a:spLocks noGrp="1"/>
          </p:cNvSpPr>
          <p:nvPr>
            <p:ph type="title"/>
          </p:nvPr>
        </p:nvSpPr>
        <p:spPr/>
        <p:txBody>
          <a:bodyPr>
            <a:normAutofit/>
          </a:bodyPr>
          <a:lstStyle/>
          <a:p>
            <a:pPr algn="ctr"/>
            <a:r>
              <a:rPr lang="it-IT" sz="3000" b="1" dirty="0">
                <a:latin typeface="Times New Roman" panose="02020603050405020304" pitchFamily="18" charset="0"/>
                <a:cs typeface="Times New Roman" panose="02020603050405020304" pitchFamily="18" charset="0"/>
              </a:rPr>
              <a:t>Invito 1°- 2026</a:t>
            </a:r>
            <a:br>
              <a:rPr lang="it-IT" sz="3000" b="1" dirty="0">
                <a:latin typeface="Times New Roman" panose="02020603050405020304" pitchFamily="18" charset="0"/>
                <a:cs typeface="Times New Roman" panose="02020603050405020304" pitchFamily="18" charset="0"/>
              </a:rPr>
            </a:br>
            <a:r>
              <a:rPr lang="it-IT" sz="3000" b="1" dirty="0">
                <a:latin typeface="Times New Roman" panose="02020603050405020304" pitchFamily="18" charset="0"/>
                <a:cs typeface="Times New Roman" panose="02020603050405020304" pitchFamily="18" charset="0"/>
              </a:rPr>
              <a:t> Linea 2: Progetti Sviluppo attraverso Accordi quadro</a:t>
            </a:r>
          </a:p>
        </p:txBody>
      </p:sp>
      <p:sp>
        <p:nvSpPr>
          <p:cNvPr id="3" name="Segnaposto contenuto 2">
            <a:extLst>
              <a:ext uri="{FF2B5EF4-FFF2-40B4-BE49-F238E27FC236}">
                <a16:creationId xmlns:a16="http://schemas.microsoft.com/office/drawing/2014/main" id="{5EF909C7-9339-4022-9CDD-5E845ABF2920}"/>
              </a:ext>
            </a:extLst>
          </p:cNvPr>
          <p:cNvSpPr>
            <a:spLocks noGrp="1"/>
          </p:cNvSpPr>
          <p:nvPr>
            <p:ph idx="1"/>
          </p:nvPr>
        </p:nvSpPr>
        <p:spPr>
          <a:xfrm>
            <a:off x="396815" y="1825625"/>
            <a:ext cx="11213547" cy="4801678"/>
          </a:xfrm>
        </p:spPr>
        <p:txBody>
          <a:bodyPr>
            <a:normAutofit fontScale="32500" lnSpcReduction="20000"/>
          </a:bodyPr>
          <a:lstStyle/>
          <a:p>
            <a:pPr marL="0" indent="0" algn="ctr">
              <a:buNone/>
            </a:pPr>
            <a:endParaRPr lang="it-IT" sz="6400" b="1" dirty="0">
              <a:latin typeface="Times New Roman" panose="02020603050405020304" pitchFamily="18" charset="0"/>
              <a:cs typeface="Times New Roman" panose="02020603050405020304" pitchFamily="18" charset="0"/>
            </a:endParaRPr>
          </a:p>
          <a:p>
            <a:pPr marL="0" indent="0" algn="ctr">
              <a:buNone/>
            </a:pPr>
            <a:r>
              <a:rPr lang="it-IT" sz="6400" b="1" dirty="0">
                <a:latin typeface="Times New Roman" panose="02020603050405020304" pitchFamily="18" charset="0"/>
                <a:cs typeface="Times New Roman" panose="02020603050405020304" pitchFamily="18" charset="0"/>
              </a:rPr>
              <a:t>Qual è lo strumento di accesso alle risorse e a cosa si deve riferire?</a:t>
            </a:r>
          </a:p>
          <a:p>
            <a:pPr marL="0" indent="0">
              <a:buNone/>
            </a:pPr>
            <a:endParaRPr lang="it-IT" sz="6400" b="1" dirty="0">
              <a:latin typeface="Times New Roman" panose="02020603050405020304" pitchFamily="18" charset="0"/>
              <a:cs typeface="Times New Roman" panose="02020603050405020304" pitchFamily="18" charset="0"/>
            </a:endParaRPr>
          </a:p>
          <a:p>
            <a:pPr marL="0" indent="0" algn="ctr">
              <a:buNone/>
            </a:pPr>
            <a:r>
              <a:rPr lang="it-IT" sz="7200" dirty="0">
                <a:latin typeface="Times New Roman" panose="02020603050405020304" pitchFamily="18" charset="0"/>
                <a:cs typeface="Times New Roman" panose="02020603050405020304" pitchFamily="18" charset="0"/>
              </a:rPr>
              <a:t>il Progetto di Sviluppo è:</a:t>
            </a:r>
          </a:p>
          <a:p>
            <a:pPr marL="0" indent="0" algn="ctr">
              <a:buNone/>
            </a:pPr>
            <a:endParaRPr lang="it-IT" sz="7200" dirty="0">
              <a:latin typeface="Times New Roman" panose="02020603050405020304" pitchFamily="18" charset="0"/>
              <a:cs typeface="Times New Roman" panose="02020603050405020304" pitchFamily="18" charset="0"/>
            </a:endParaRPr>
          </a:p>
          <a:p>
            <a:pPr algn="ctr"/>
            <a:r>
              <a:rPr lang="it-IT" sz="7200" dirty="0">
                <a:latin typeface="Times New Roman" panose="02020603050405020304" pitchFamily="18" charset="0"/>
                <a:cs typeface="Times New Roman" panose="02020603050405020304" pitchFamily="18" charset="0"/>
              </a:rPr>
              <a:t>lo strumento di accesso alle risorse e si deve riferire ad un Accordo quadro regionale</a:t>
            </a:r>
          </a:p>
          <a:p>
            <a:pPr algn="ctr"/>
            <a:r>
              <a:rPr lang="it-IT" sz="7200" dirty="0">
                <a:latin typeface="Times New Roman" panose="02020603050405020304" pitchFamily="18" charset="0"/>
                <a:cs typeface="Times New Roman" panose="02020603050405020304" pitchFamily="18" charset="0"/>
              </a:rPr>
              <a:t>uno strumento </a:t>
            </a:r>
            <a:r>
              <a:rPr lang="it-IT" sz="7200" i="1" dirty="0">
                <a:latin typeface="Times New Roman" panose="02020603050405020304" pitchFamily="18" charset="0"/>
                <a:cs typeface="Times New Roman" panose="02020603050405020304" pitchFamily="18" charset="0"/>
              </a:rPr>
              <a:t>open</a:t>
            </a:r>
            <a:r>
              <a:rPr lang="it-IT" sz="7200" dirty="0">
                <a:latin typeface="Times New Roman" panose="02020603050405020304" pitchFamily="18" charset="0"/>
                <a:cs typeface="Times New Roman" panose="02020603050405020304" pitchFamily="18" charset="0"/>
              </a:rPr>
              <a:t>, perché si realizza attraverso la presentazione di singoli Progetti Operativi voucher</a:t>
            </a:r>
          </a:p>
          <a:p>
            <a:pPr algn="ctr">
              <a:lnSpc>
                <a:spcPct val="170000"/>
              </a:lnSpc>
            </a:pPr>
            <a:r>
              <a:rPr lang="it-IT" sz="7200" dirty="0">
                <a:latin typeface="Times New Roman" panose="02020603050405020304" pitchFamily="18" charset="0"/>
                <a:cs typeface="Times New Roman" panose="02020603050405020304" pitchFamily="18" charset="0"/>
              </a:rPr>
              <a:t>unico, ma ne possono essere candidati più di uno</a:t>
            </a:r>
          </a:p>
          <a:p>
            <a:pPr marL="0" indent="0" algn="ctr">
              <a:lnSpc>
                <a:spcPct val="170000"/>
              </a:lnSpc>
              <a:buNone/>
            </a:pPr>
            <a:r>
              <a:rPr lang="it-IT" sz="7200" b="1" u="sng" dirty="0">
                <a:latin typeface="Times New Roman" panose="02020603050405020304" pitchFamily="18" charset="0"/>
                <a:cs typeface="Times New Roman" panose="02020603050405020304" pitchFamily="18" charset="0"/>
              </a:rPr>
              <a:t>Tuttavia solo uno</a:t>
            </a:r>
            <a:r>
              <a:rPr lang="it-IT" sz="7200" b="1" dirty="0">
                <a:latin typeface="Times New Roman" panose="02020603050405020304" pitchFamily="18" charset="0"/>
                <a:cs typeface="Times New Roman" panose="02020603050405020304" pitchFamily="18" charset="0"/>
              </a:rPr>
              <a:t> </a:t>
            </a:r>
            <a:r>
              <a:rPr lang="it-IT" sz="7200" dirty="0">
                <a:latin typeface="Times New Roman" panose="02020603050405020304" pitchFamily="18" charset="0"/>
                <a:cs typeface="Times New Roman" panose="02020603050405020304" pitchFamily="18" charset="0"/>
              </a:rPr>
              <a:t>potrà realizzare le indicazioni dell’Accordo quadro regionale</a:t>
            </a:r>
          </a:p>
        </p:txBody>
      </p:sp>
      <p:sp>
        <p:nvSpPr>
          <p:cNvPr id="5" name="Segnaposto numero diapositiva 4">
            <a:extLst>
              <a:ext uri="{FF2B5EF4-FFF2-40B4-BE49-F238E27FC236}">
                <a16:creationId xmlns:a16="http://schemas.microsoft.com/office/drawing/2014/main" id="{27918357-E0B6-4BBC-86CF-B4D4161E634B}"/>
              </a:ext>
            </a:extLst>
          </p:cNvPr>
          <p:cNvSpPr>
            <a:spLocks noGrp="1"/>
          </p:cNvSpPr>
          <p:nvPr>
            <p:ph type="sldNum" sz="quarter" idx="12"/>
          </p:nvPr>
        </p:nvSpPr>
        <p:spPr/>
        <p:txBody>
          <a:bodyPr/>
          <a:lstStyle/>
          <a:p>
            <a:fld id="{D8AE563E-7493-4196-89C0-594110B6003A}" type="slidenum">
              <a:rPr lang="it-IT" sz="1000" smtClean="0">
                <a:latin typeface="Times New Roman" panose="02020603050405020304" pitchFamily="18" charset="0"/>
                <a:cs typeface="Times New Roman" panose="02020603050405020304" pitchFamily="18" charset="0"/>
              </a:rPr>
              <a:t>36</a:t>
            </a:fld>
            <a:endParaRPr lang="it-IT" sz="1000" dirty="0">
              <a:latin typeface="Times New Roman" panose="02020603050405020304" pitchFamily="18" charset="0"/>
              <a:cs typeface="Times New Roman" panose="02020603050405020304" pitchFamily="18" charset="0"/>
            </a:endParaRPr>
          </a:p>
        </p:txBody>
      </p:sp>
      <p:pic>
        <p:nvPicPr>
          <p:cNvPr id="4" name="Immagine 3">
            <a:extLst>
              <a:ext uri="{FF2B5EF4-FFF2-40B4-BE49-F238E27FC236}">
                <a16:creationId xmlns:a16="http://schemas.microsoft.com/office/drawing/2014/main" id="{5D24898D-3A28-4B6D-9020-E4B882DB30F4}"/>
              </a:ext>
            </a:extLst>
          </p:cNvPr>
          <p:cNvPicPr>
            <a:picLocks noChangeAspect="1"/>
          </p:cNvPicPr>
          <p:nvPr/>
        </p:nvPicPr>
        <p:blipFill>
          <a:blip r:embed="rId2"/>
          <a:stretch>
            <a:fillRect/>
          </a:stretch>
        </p:blipFill>
        <p:spPr>
          <a:xfrm>
            <a:off x="248969" y="170036"/>
            <a:ext cx="2298391" cy="390178"/>
          </a:xfrm>
          <a:prstGeom prst="rect">
            <a:avLst/>
          </a:prstGeom>
        </p:spPr>
      </p:pic>
      <p:sp>
        <p:nvSpPr>
          <p:cNvPr id="6" name="Segnaposto piè di pagina 5">
            <a:extLst>
              <a:ext uri="{FF2B5EF4-FFF2-40B4-BE49-F238E27FC236}">
                <a16:creationId xmlns:a16="http://schemas.microsoft.com/office/drawing/2014/main" id="{9E50E179-ECB4-8A9E-4C75-E8874BA26BF5}"/>
              </a:ext>
            </a:extLst>
          </p:cNvPr>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27210018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53D63-18BE-E769-FBDF-C58AD6DA7012}"/>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AB1CC7AF-E1E2-8FD6-5F9E-39CEE05A4A1B}"/>
              </a:ext>
            </a:extLst>
          </p:cNvPr>
          <p:cNvSpPr>
            <a:spLocks noGrp="1"/>
          </p:cNvSpPr>
          <p:nvPr>
            <p:ph type="title"/>
          </p:nvPr>
        </p:nvSpPr>
        <p:spPr/>
        <p:txBody>
          <a:bodyPr>
            <a:normAutofit/>
          </a:bodyPr>
          <a:lstStyle/>
          <a:p>
            <a:pPr algn="ctr"/>
            <a:r>
              <a:rPr lang="it-IT" sz="3000" b="1" dirty="0">
                <a:latin typeface="Times New Roman" panose="02020603050405020304" pitchFamily="18" charset="0"/>
                <a:cs typeface="Times New Roman" panose="02020603050405020304" pitchFamily="18" charset="0"/>
              </a:rPr>
              <a:t>Invito 1°- 2026</a:t>
            </a:r>
            <a:br>
              <a:rPr lang="it-IT" sz="3000" b="1" dirty="0">
                <a:latin typeface="Times New Roman" panose="02020603050405020304" pitchFamily="18" charset="0"/>
                <a:cs typeface="Times New Roman" panose="02020603050405020304" pitchFamily="18" charset="0"/>
              </a:rPr>
            </a:br>
            <a:r>
              <a:rPr lang="it-IT" sz="3000" b="1" dirty="0">
                <a:latin typeface="Times New Roman" panose="02020603050405020304" pitchFamily="18" charset="0"/>
                <a:cs typeface="Times New Roman" panose="02020603050405020304" pitchFamily="18" charset="0"/>
              </a:rPr>
              <a:t> Linea 2: Progetti Sviluppo attraverso Accordi quadro</a:t>
            </a:r>
          </a:p>
        </p:txBody>
      </p:sp>
      <p:sp>
        <p:nvSpPr>
          <p:cNvPr id="3" name="Segnaposto contenuto 2">
            <a:extLst>
              <a:ext uri="{FF2B5EF4-FFF2-40B4-BE49-F238E27FC236}">
                <a16:creationId xmlns:a16="http://schemas.microsoft.com/office/drawing/2014/main" id="{ABA83C05-00AD-1C37-3CD1-E90F8C0978CB}"/>
              </a:ext>
            </a:extLst>
          </p:cNvPr>
          <p:cNvSpPr>
            <a:spLocks noGrp="1"/>
          </p:cNvSpPr>
          <p:nvPr>
            <p:ph idx="1"/>
          </p:nvPr>
        </p:nvSpPr>
        <p:spPr>
          <a:xfrm>
            <a:off x="396815" y="1825625"/>
            <a:ext cx="11213547" cy="4801678"/>
          </a:xfrm>
        </p:spPr>
        <p:txBody>
          <a:bodyPr>
            <a:normAutofit fontScale="25000" lnSpcReduction="20000"/>
          </a:bodyPr>
          <a:lstStyle/>
          <a:p>
            <a:pPr marL="0" indent="0">
              <a:buNone/>
            </a:pPr>
            <a:r>
              <a:rPr lang="it-IT" dirty="0">
                <a:latin typeface="Times New Roman" panose="02020603050405020304" pitchFamily="18" charset="0"/>
                <a:cs typeface="Times New Roman" panose="02020603050405020304" pitchFamily="18" charset="0"/>
              </a:rPr>
              <a:t>		</a:t>
            </a:r>
            <a:r>
              <a:rPr lang="it-IT" sz="6400" dirty="0">
                <a:latin typeface="Times New Roman" panose="02020603050405020304" pitchFamily="18" charset="0"/>
                <a:cs typeface="Times New Roman" panose="02020603050405020304" pitchFamily="18" charset="0"/>
              </a:rPr>
              <a:t>                     </a:t>
            </a:r>
            <a:r>
              <a:rPr lang="it-IT" sz="6400" b="1" dirty="0">
                <a:latin typeface="Times New Roman" panose="02020603050405020304" pitchFamily="18" charset="0"/>
                <a:cs typeface="Times New Roman" panose="02020603050405020304" pitchFamily="18" charset="0"/>
              </a:rPr>
              <a:t>Qual è lo strumento di accesso alle risorse e a cosa si deve riferire?</a:t>
            </a:r>
          </a:p>
          <a:p>
            <a:pPr marL="0" indent="0">
              <a:buNone/>
            </a:pPr>
            <a:endParaRPr lang="it-IT" sz="6400" b="1" dirty="0">
              <a:latin typeface="Times New Roman" panose="02020603050405020304" pitchFamily="18" charset="0"/>
              <a:cs typeface="Times New Roman" panose="02020603050405020304" pitchFamily="18" charset="0"/>
            </a:endParaRPr>
          </a:p>
          <a:p>
            <a:pPr marL="0" indent="0">
              <a:buNone/>
            </a:pPr>
            <a:endParaRPr lang="it-IT" sz="2000" dirty="0">
              <a:latin typeface="Times New Roman" panose="02020603050405020304" pitchFamily="18" charset="0"/>
              <a:cs typeface="Times New Roman" panose="02020603050405020304" pitchFamily="18" charset="0"/>
            </a:endParaRPr>
          </a:p>
          <a:p>
            <a:pPr marL="0" indent="0" algn="ctr">
              <a:buNone/>
            </a:pPr>
            <a:r>
              <a:rPr lang="it-IT" sz="7200" dirty="0">
                <a:latin typeface="Times New Roman" panose="02020603050405020304" pitchFamily="18" charset="0"/>
                <a:cs typeface="Times New Roman" panose="02020603050405020304" pitchFamily="18" charset="0"/>
              </a:rPr>
              <a:t>il Progetto di Sviluppo deve:</a:t>
            </a:r>
          </a:p>
          <a:p>
            <a:pPr algn="ctr">
              <a:lnSpc>
                <a:spcPct val="170000"/>
              </a:lnSpc>
            </a:pPr>
            <a:r>
              <a:rPr lang="it-IT" sz="7200" dirty="0">
                <a:latin typeface="Times New Roman" panose="02020603050405020304" pitchFamily="18" charset="0"/>
                <a:cs typeface="Times New Roman" panose="02020603050405020304" pitchFamily="18" charset="0"/>
              </a:rPr>
              <a:t>rendere esplicita la capacità dell’ATI di realizzare forme di integrazioni ove previste con Regioni/Province autonome o altri soggetti (es. di buona pratica di </a:t>
            </a:r>
            <a:r>
              <a:rPr lang="it-IT" sz="7200" i="1" dirty="0">
                <a:latin typeface="Times New Roman" panose="02020603050405020304" pitchFamily="18" charset="0"/>
                <a:cs typeface="Times New Roman" panose="02020603050405020304" pitchFamily="18" charset="0"/>
              </a:rPr>
              <a:t>Trento</a:t>
            </a:r>
            <a:r>
              <a:rPr lang="it-IT" sz="7200" dirty="0">
                <a:latin typeface="Times New Roman" panose="02020603050405020304" pitchFamily="18" charset="0"/>
                <a:cs typeface="Times New Roman" panose="02020603050405020304" pitchFamily="18" charset="0"/>
              </a:rPr>
              <a:t> e </a:t>
            </a:r>
            <a:r>
              <a:rPr lang="it-IT" sz="7200" i="1" dirty="0">
                <a:latin typeface="Times New Roman" panose="02020603050405020304" pitchFamily="18" charset="0"/>
                <a:cs typeface="Times New Roman" panose="02020603050405020304" pitchFamily="18" charset="0"/>
              </a:rPr>
              <a:t>Umbria</a:t>
            </a:r>
            <a:r>
              <a:rPr lang="it-IT" sz="7200" dirty="0">
                <a:latin typeface="Times New Roman" panose="02020603050405020304" pitchFamily="18" charset="0"/>
                <a:cs typeface="Times New Roman" panose="02020603050405020304" pitchFamily="18" charset="0"/>
              </a:rPr>
              <a:t>)</a:t>
            </a:r>
            <a:r>
              <a:rPr lang="it-IT" sz="7200" dirty="0"/>
              <a:t> </a:t>
            </a:r>
          </a:p>
          <a:p>
            <a:pPr algn="ctr">
              <a:lnSpc>
                <a:spcPct val="170000"/>
              </a:lnSpc>
            </a:pPr>
            <a:r>
              <a:rPr lang="it-IT" sz="7200" dirty="0">
                <a:latin typeface="Times New Roman" panose="02020603050405020304" pitchFamily="18" charset="0"/>
                <a:cs typeface="Times New Roman" panose="02020603050405020304" pitchFamily="18" charset="0"/>
              </a:rPr>
              <a:t>rispetto alle risorse dedicate in via sperimentale alle aziende neo-aderenti, descrivere la modalità di coinvolgimento di questa tipologia di beneficiari</a:t>
            </a:r>
          </a:p>
          <a:p>
            <a:pPr marL="0" indent="0" algn="ctr">
              <a:lnSpc>
                <a:spcPct val="170000"/>
              </a:lnSpc>
              <a:buNone/>
            </a:pPr>
            <a:r>
              <a:rPr lang="it-IT" sz="7200" b="1" dirty="0">
                <a:latin typeface="Times New Roman" panose="02020603050405020304" pitchFamily="18" charset="0"/>
                <a:cs typeface="Times New Roman" panose="02020603050405020304" pitchFamily="18" charset="0"/>
              </a:rPr>
              <a:t>Attenzione:</a:t>
            </a:r>
            <a:r>
              <a:rPr lang="it-IT" sz="7200" dirty="0">
                <a:latin typeface="Times New Roman" panose="02020603050405020304" pitchFamily="18" charset="0"/>
                <a:cs typeface="Times New Roman" panose="02020603050405020304" pitchFamily="18" charset="0"/>
              </a:rPr>
              <a:t> </a:t>
            </a:r>
            <a:r>
              <a:rPr lang="it-IT" sz="7200" i="1" dirty="0">
                <a:latin typeface="Times New Roman" panose="02020603050405020304" pitchFamily="18" charset="0"/>
                <a:cs typeface="Times New Roman" panose="02020603050405020304" pitchFamily="18" charset="0"/>
              </a:rPr>
              <a:t>tale misura è sperimentale, pertanto, sarà sottoposta a monitoraggio anche ai fini di una eventuale riassegnazione delle stesse risorse</a:t>
            </a:r>
            <a:endParaRPr lang="it-IT" sz="7200" dirty="0">
              <a:latin typeface="Times New Roman" panose="02020603050405020304" pitchFamily="18" charset="0"/>
              <a:cs typeface="Times New Roman" panose="02020603050405020304" pitchFamily="18" charset="0"/>
            </a:endParaRPr>
          </a:p>
          <a:p>
            <a:pPr algn="ctr"/>
            <a:endParaRPr lang="it-IT" sz="7200" dirty="0">
              <a:latin typeface="Times New Roman" panose="02020603050405020304" pitchFamily="18" charset="0"/>
              <a:cs typeface="Times New Roman" panose="02020603050405020304" pitchFamily="18" charset="0"/>
            </a:endParaRPr>
          </a:p>
          <a:p>
            <a:pPr marL="0" indent="0" algn="ctr">
              <a:buNone/>
            </a:pPr>
            <a:endParaRPr lang="it-IT" sz="7200" i="1" dirty="0">
              <a:latin typeface="Times New Roman" panose="02020603050405020304" pitchFamily="18" charset="0"/>
              <a:cs typeface="Times New Roman" panose="02020603050405020304" pitchFamily="18" charset="0"/>
            </a:endParaRPr>
          </a:p>
          <a:p>
            <a:pPr algn="ctr"/>
            <a:endParaRPr lang="it-IT" sz="2000" i="1" dirty="0">
              <a:latin typeface="Times New Roman" panose="02020603050405020304" pitchFamily="18" charset="0"/>
              <a:cs typeface="Times New Roman" panose="02020603050405020304" pitchFamily="18" charset="0"/>
            </a:endParaRPr>
          </a:p>
          <a:p>
            <a:pPr algn="just"/>
            <a:endParaRPr lang="it-IT" sz="2000" dirty="0">
              <a:latin typeface="Times New Roman" panose="02020603050405020304" pitchFamily="18" charset="0"/>
              <a:cs typeface="Times New Roman" panose="02020603050405020304" pitchFamily="18" charset="0"/>
            </a:endParaRPr>
          </a:p>
          <a:p>
            <a:pPr marL="0" indent="0" algn="just">
              <a:buNone/>
            </a:pPr>
            <a:r>
              <a:rPr lang="it-IT" sz="2000" dirty="0">
                <a:latin typeface="Times New Roman" panose="02020603050405020304" pitchFamily="18" charset="0"/>
                <a:cs typeface="Times New Roman" panose="02020603050405020304" pitchFamily="18" charset="0"/>
              </a:rPr>
              <a:t>	</a:t>
            </a:r>
          </a:p>
        </p:txBody>
      </p:sp>
      <p:sp>
        <p:nvSpPr>
          <p:cNvPr id="5" name="Segnaposto numero diapositiva 4">
            <a:extLst>
              <a:ext uri="{FF2B5EF4-FFF2-40B4-BE49-F238E27FC236}">
                <a16:creationId xmlns:a16="http://schemas.microsoft.com/office/drawing/2014/main" id="{49ACEA42-F840-C9CD-40A4-E24CCC3A1C42}"/>
              </a:ext>
            </a:extLst>
          </p:cNvPr>
          <p:cNvSpPr>
            <a:spLocks noGrp="1"/>
          </p:cNvSpPr>
          <p:nvPr>
            <p:ph type="sldNum" sz="quarter" idx="12"/>
          </p:nvPr>
        </p:nvSpPr>
        <p:spPr/>
        <p:txBody>
          <a:bodyPr/>
          <a:lstStyle/>
          <a:p>
            <a:fld id="{D8AE563E-7493-4196-89C0-594110B6003A}" type="slidenum">
              <a:rPr lang="it-IT" sz="1000" smtClean="0">
                <a:latin typeface="Times New Roman" panose="02020603050405020304" pitchFamily="18" charset="0"/>
                <a:cs typeface="Times New Roman" panose="02020603050405020304" pitchFamily="18" charset="0"/>
              </a:rPr>
              <a:t>37</a:t>
            </a:fld>
            <a:endParaRPr lang="it-IT" sz="1000" dirty="0">
              <a:latin typeface="Times New Roman" panose="02020603050405020304" pitchFamily="18" charset="0"/>
              <a:cs typeface="Times New Roman" panose="02020603050405020304" pitchFamily="18" charset="0"/>
            </a:endParaRPr>
          </a:p>
        </p:txBody>
      </p:sp>
      <p:pic>
        <p:nvPicPr>
          <p:cNvPr id="4" name="Immagine 3">
            <a:extLst>
              <a:ext uri="{FF2B5EF4-FFF2-40B4-BE49-F238E27FC236}">
                <a16:creationId xmlns:a16="http://schemas.microsoft.com/office/drawing/2014/main" id="{20ED5F07-B3A2-59E3-AF09-0A3E0DC4075F}"/>
              </a:ext>
            </a:extLst>
          </p:cNvPr>
          <p:cNvPicPr>
            <a:picLocks noChangeAspect="1"/>
          </p:cNvPicPr>
          <p:nvPr/>
        </p:nvPicPr>
        <p:blipFill>
          <a:blip r:embed="rId2"/>
          <a:stretch>
            <a:fillRect/>
          </a:stretch>
        </p:blipFill>
        <p:spPr>
          <a:xfrm>
            <a:off x="248969" y="170036"/>
            <a:ext cx="2298391" cy="390178"/>
          </a:xfrm>
          <a:prstGeom prst="rect">
            <a:avLst/>
          </a:prstGeom>
        </p:spPr>
      </p:pic>
      <p:sp>
        <p:nvSpPr>
          <p:cNvPr id="6" name="Segnaposto piè di pagina 5">
            <a:extLst>
              <a:ext uri="{FF2B5EF4-FFF2-40B4-BE49-F238E27FC236}">
                <a16:creationId xmlns:a16="http://schemas.microsoft.com/office/drawing/2014/main" id="{09A772B4-F63E-E054-3233-50185042132E}"/>
              </a:ext>
            </a:extLst>
          </p:cNvPr>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11709455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822983-97C9-4134-97FC-EA2C2BFE94A9}"/>
              </a:ext>
            </a:extLst>
          </p:cNvPr>
          <p:cNvSpPr>
            <a:spLocks noGrp="1"/>
          </p:cNvSpPr>
          <p:nvPr>
            <p:ph type="title"/>
          </p:nvPr>
        </p:nvSpPr>
        <p:spPr/>
        <p:txBody>
          <a:bodyPr>
            <a:normAutofit/>
          </a:bodyPr>
          <a:lstStyle/>
          <a:p>
            <a:pPr algn="ctr"/>
            <a:r>
              <a:rPr lang="it-IT" sz="3000" b="1" dirty="0">
                <a:latin typeface="Times New Roman" panose="02020603050405020304" pitchFamily="18" charset="0"/>
                <a:cs typeface="Times New Roman" panose="02020603050405020304" pitchFamily="18" charset="0"/>
              </a:rPr>
              <a:t>Invito 1°- 2026</a:t>
            </a:r>
            <a:br>
              <a:rPr lang="it-IT" sz="3000" b="1" dirty="0">
                <a:latin typeface="Times New Roman" panose="02020603050405020304" pitchFamily="18" charset="0"/>
                <a:cs typeface="Times New Roman" panose="02020603050405020304" pitchFamily="18" charset="0"/>
              </a:rPr>
            </a:br>
            <a:r>
              <a:rPr lang="it-IT" sz="3000" b="1" dirty="0">
                <a:latin typeface="Times New Roman" panose="02020603050405020304" pitchFamily="18" charset="0"/>
                <a:cs typeface="Times New Roman" panose="02020603050405020304" pitchFamily="18" charset="0"/>
              </a:rPr>
              <a:t> Linea 2: Progetti Sviluppo attraverso Accordi quadro</a:t>
            </a:r>
          </a:p>
        </p:txBody>
      </p:sp>
      <p:sp>
        <p:nvSpPr>
          <p:cNvPr id="3" name="Segnaposto contenuto 2">
            <a:extLst>
              <a:ext uri="{FF2B5EF4-FFF2-40B4-BE49-F238E27FC236}">
                <a16:creationId xmlns:a16="http://schemas.microsoft.com/office/drawing/2014/main" id="{5EF909C7-9339-4022-9CDD-5E845ABF2920}"/>
              </a:ext>
            </a:extLst>
          </p:cNvPr>
          <p:cNvSpPr>
            <a:spLocks noGrp="1"/>
          </p:cNvSpPr>
          <p:nvPr>
            <p:ph idx="1"/>
          </p:nvPr>
        </p:nvSpPr>
        <p:spPr>
          <a:xfrm>
            <a:off x="838200" y="1816998"/>
            <a:ext cx="10772163" cy="4801678"/>
          </a:xfrm>
        </p:spPr>
        <p:txBody>
          <a:bodyPr>
            <a:normAutofit/>
          </a:bodyPr>
          <a:lstStyle/>
          <a:p>
            <a:pPr marL="0" indent="0" algn="just">
              <a:buNone/>
            </a:pPr>
            <a:r>
              <a:rPr lang="it-IT" dirty="0">
                <a:latin typeface="Times New Roman" panose="02020603050405020304" pitchFamily="18" charset="0"/>
                <a:cs typeface="Times New Roman" panose="02020603050405020304" pitchFamily="18" charset="0"/>
              </a:rPr>
              <a:t>				</a:t>
            </a:r>
            <a:r>
              <a:rPr lang="it-IT" sz="2000" b="1" dirty="0">
                <a:latin typeface="Times New Roman" panose="02020603050405020304" pitchFamily="18" charset="0"/>
                <a:cs typeface="Times New Roman" panose="02020603050405020304" pitchFamily="18" charset="0"/>
              </a:rPr>
              <a:t>Ammissibilità: cosa preved</a:t>
            </a:r>
            <a:r>
              <a:rPr lang="it-IT" sz="2000" dirty="0">
                <a:latin typeface="Times New Roman" panose="02020603050405020304" pitchFamily="18" charset="0"/>
                <a:cs typeface="Times New Roman" panose="02020603050405020304" pitchFamily="18" charset="0"/>
              </a:rPr>
              <a:t>e?</a:t>
            </a:r>
          </a:p>
          <a:p>
            <a:pPr marL="0" indent="0" algn="just">
              <a:buNone/>
            </a:pPr>
            <a:r>
              <a:rPr lang="it-IT" sz="2000" b="1" dirty="0">
                <a:latin typeface="Times New Roman" panose="02020603050405020304" pitchFamily="18" charset="0"/>
                <a:cs typeface="Times New Roman" panose="02020603050405020304" pitchFamily="18" charset="0"/>
              </a:rPr>
              <a:t>       </a:t>
            </a:r>
          </a:p>
          <a:p>
            <a:pPr marL="0" indent="0" algn="ctr">
              <a:buNone/>
            </a:pPr>
            <a:r>
              <a:rPr lang="it-IT" sz="2000" b="1" dirty="0">
                <a:latin typeface="Times New Roman" panose="02020603050405020304" pitchFamily="18" charset="0"/>
                <a:cs typeface="Times New Roman" panose="02020603050405020304" pitchFamily="18" charset="0"/>
              </a:rPr>
              <a:t>Il Progetto di sviluppo deve</a:t>
            </a:r>
            <a:r>
              <a:rPr lang="it-IT" sz="2000" dirty="0">
                <a:latin typeface="Times New Roman" panose="02020603050405020304" pitchFamily="18" charset="0"/>
                <a:cs typeface="Times New Roman" panose="02020603050405020304" pitchFamily="18" charset="0"/>
              </a:rPr>
              <a:t>:</a:t>
            </a:r>
          </a:p>
          <a:p>
            <a:pPr marL="0" indent="0" algn="just">
              <a:buNone/>
            </a:pPr>
            <a:endParaRPr lang="it-IT" sz="2000" dirty="0">
              <a:latin typeface="Times New Roman" panose="02020603050405020304" pitchFamily="18" charset="0"/>
              <a:cs typeface="Times New Roman" panose="02020603050405020304" pitchFamily="18" charset="0"/>
            </a:endParaRPr>
          </a:p>
          <a:p>
            <a:pPr lvl="1" algn="just"/>
            <a:r>
              <a:rPr lang="it-IT" sz="2000" dirty="0">
                <a:latin typeface="Times New Roman" panose="02020603050405020304" pitchFamily="18" charset="0"/>
                <a:cs typeface="Times New Roman" panose="02020603050405020304" pitchFamily="18" charset="0"/>
              </a:rPr>
              <a:t>essere presentato in ATI/ATS costituita o costituenda da almeno 3 enti/agenzie accreditati per la F.C. al livello regionale</a:t>
            </a:r>
          </a:p>
          <a:p>
            <a:pPr lvl="1" algn="just"/>
            <a:endParaRPr lang="it-IT" sz="2000" dirty="0">
              <a:latin typeface="Times New Roman" panose="02020603050405020304" pitchFamily="18" charset="0"/>
              <a:cs typeface="Times New Roman" panose="02020603050405020304" pitchFamily="18" charset="0"/>
            </a:endParaRPr>
          </a:p>
          <a:p>
            <a:pPr lvl="1" algn="just"/>
            <a:r>
              <a:rPr lang="it-IT" sz="2000" dirty="0">
                <a:latin typeface="Times New Roman" panose="02020603050405020304" pitchFamily="18" charset="0"/>
                <a:cs typeface="Times New Roman" panose="02020603050405020304" pitchFamily="18" charset="0"/>
              </a:rPr>
              <a:t>valere per l’intero importo reso disponibile sul totale delle risorse complessive</a:t>
            </a:r>
          </a:p>
          <a:p>
            <a:pPr lvl="1" algn="just"/>
            <a:endParaRPr lang="it-IT" sz="2000" dirty="0">
              <a:latin typeface="Times New Roman" panose="02020603050405020304" pitchFamily="18" charset="0"/>
              <a:cs typeface="Times New Roman" panose="02020603050405020304" pitchFamily="18" charset="0"/>
            </a:endParaRPr>
          </a:p>
        </p:txBody>
      </p:sp>
      <p:sp>
        <p:nvSpPr>
          <p:cNvPr id="5" name="Segnaposto numero diapositiva 4">
            <a:extLst>
              <a:ext uri="{FF2B5EF4-FFF2-40B4-BE49-F238E27FC236}">
                <a16:creationId xmlns:a16="http://schemas.microsoft.com/office/drawing/2014/main" id="{27918357-E0B6-4BBC-86CF-B4D4161E634B}"/>
              </a:ext>
            </a:extLst>
          </p:cNvPr>
          <p:cNvSpPr>
            <a:spLocks noGrp="1"/>
          </p:cNvSpPr>
          <p:nvPr>
            <p:ph type="sldNum" sz="quarter" idx="12"/>
          </p:nvPr>
        </p:nvSpPr>
        <p:spPr/>
        <p:txBody>
          <a:bodyPr/>
          <a:lstStyle/>
          <a:p>
            <a:fld id="{D8AE563E-7493-4196-89C0-594110B6003A}" type="slidenum">
              <a:rPr lang="it-IT" sz="1000" smtClean="0">
                <a:latin typeface="Times New Roman" panose="02020603050405020304" pitchFamily="18" charset="0"/>
                <a:cs typeface="Times New Roman" panose="02020603050405020304" pitchFamily="18" charset="0"/>
              </a:rPr>
              <a:t>38</a:t>
            </a:fld>
            <a:endParaRPr lang="it-IT" sz="1000" dirty="0">
              <a:latin typeface="Times New Roman" panose="02020603050405020304" pitchFamily="18" charset="0"/>
              <a:cs typeface="Times New Roman" panose="02020603050405020304" pitchFamily="18" charset="0"/>
            </a:endParaRPr>
          </a:p>
        </p:txBody>
      </p:sp>
      <p:pic>
        <p:nvPicPr>
          <p:cNvPr id="4" name="Immagine 3">
            <a:extLst>
              <a:ext uri="{FF2B5EF4-FFF2-40B4-BE49-F238E27FC236}">
                <a16:creationId xmlns:a16="http://schemas.microsoft.com/office/drawing/2014/main" id="{5D24898D-3A28-4B6D-9020-E4B882DB30F4}"/>
              </a:ext>
            </a:extLst>
          </p:cNvPr>
          <p:cNvPicPr>
            <a:picLocks noChangeAspect="1"/>
          </p:cNvPicPr>
          <p:nvPr/>
        </p:nvPicPr>
        <p:blipFill>
          <a:blip r:embed="rId2"/>
          <a:stretch>
            <a:fillRect/>
          </a:stretch>
        </p:blipFill>
        <p:spPr>
          <a:xfrm>
            <a:off x="248969" y="170036"/>
            <a:ext cx="2298391" cy="390178"/>
          </a:xfrm>
          <a:prstGeom prst="rect">
            <a:avLst/>
          </a:prstGeom>
        </p:spPr>
      </p:pic>
      <p:sp>
        <p:nvSpPr>
          <p:cNvPr id="6" name="Segnaposto piè di pagina 5">
            <a:extLst>
              <a:ext uri="{FF2B5EF4-FFF2-40B4-BE49-F238E27FC236}">
                <a16:creationId xmlns:a16="http://schemas.microsoft.com/office/drawing/2014/main" id="{F8EC860E-47C4-E5E6-9475-80C966167364}"/>
              </a:ext>
            </a:extLst>
          </p:cNvPr>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4162946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A3424-C670-887D-9A77-28DD1A49FD1D}"/>
            </a:ext>
          </a:extLst>
        </p:cNvPr>
        <p:cNvGrpSpPr/>
        <p:nvPr/>
      </p:nvGrpSpPr>
      <p:grpSpPr>
        <a:xfrm>
          <a:off x="0" y="0"/>
          <a:ext cx="0" cy="0"/>
          <a:chOff x="0" y="0"/>
          <a:chExt cx="0" cy="0"/>
        </a:xfrm>
      </p:grpSpPr>
      <p:sp>
        <p:nvSpPr>
          <p:cNvPr id="12" name="Freeform 17">
            <a:extLst>
              <a:ext uri="{FF2B5EF4-FFF2-40B4-BE49-F238E27FC236}">
                <a16:creationId xmlns:a16="http://schemas.microsoft.com/office/drawing/2014/main" id="{7F3FACE6-A70F-78F5-916F-67C794F58B31}"/>
              </a:ext>
            </a:extLst>
          </p:cNvPr>
          <p:cNvSpPr/>
          <p:nvPr/>
        </p:nvSpPr>
        <p:spPr>
          <a:xfrm>
            <a:off x="9575571" y="-659963"/>
            <a:ext cx="2540229" cy="1164351"/>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767171"/>
              </a:solidFill>
              <a:effectLst/>
              <a:uLnTx/>
              <a:uFillTx/>
              <a:latin typeface="Roboto" panose="02000000000000000000" pitchFamily="2" charset="0"/>
              <a:ea typeface="+mn-ea"/>
              <a:cs typeface="+mn-cs"/>
            </a:endParaRPr>
          </a:p>
        </p:txBody>
      </p:sp>
      <p:sp>
        <p:nvSpPr>
          <p:cNvPr id="4" name="Titolo 3">
            <a:extLst>
              <a:ext uri="{FF2B5EF4-FFF2-40B4-BE49-F238E27FC236}">
                <a16:creationId xmlns:a16="http://schemas.microsoft.com/office/drawing/2014/main" id="{F8164F86-6575-D36E-337F-29002BA86CF9}"/>
              </a:ext>
            </a:extLst>
          </p:cNvPr>
          <p:cNvSpPr>
            <a:spLocks noGrp="1"/>
          </p:cNvSpPr>
          <p:nvPr>
            <p:ph type="title"/>
          </p:nvPr>
        </p:nvSpPr>
        <p:spPr>
          <a:xfrm>
            <a:off x="838200" y="365125"/>
            <a:ext cx="10515600" cy="805307"/>
          </a:xfrm>
        </p:spPr>
        <p:txBody>
          <a:bodyPr>
            <a:normAutofit fontScale="90000"/>
          </a:bodyPr>
          <a:lstStyle/>
          <a:p>
            <a:pPr algn="ctr"/>
            <a:r>
              <a:rPr lang="it-IT" spc="-5" dirty="0">
                <a:solidFill>
                  <a:srgbClr val="1F497D"/>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a:rPr>
              <a:t>DELEGA ATTIVITA’ FORMATIVE:</a:t>
            </a:r>
            <a:br>
              <a:rPr lang="it-IT" spc="-5" dirty="0">
                <a:solidFill>
                  <a:srgbClr val="1F497D"/>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a:rPr>
            </a:br>
            <a:r>
              <a:rPr lang="it-IT" spc="-5" dirty="0">
                <a:solidFill>
                  <a:srgbClr val="1F497D"/>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a:rPr>
              <a:t>NOVITA’</a:t>
            </a:r>
            <a:br>
              <a:rPr lang="it-IT" spc="-5" dirty="0">
                <a:solidFill>
                  <a:srgbClr val="1F497D"/>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a:rPr>
            </a:br>
            <a:endParaRPr lang="it-IT" dirty="0"/>
          </a:p>
        </p:txBody>
      </p:sp>
      <p:sp>
        <p:nvSpPr>
          <p:cNvPr id="6" name="Segnaposto contenuto 5">
            <a:extLst>
              <a:ext uri="{FF2B5EF4-FFF2-40B4-BE49-F238E27FC236}">
                <a16:creationId xmlns:a16="http://schemas.microsoft.com/office/drawing/2014/main" id="{13AC2C39-CFC1-755C-4B9B-3CDEA6BA5AEE}"/>
              </a:ext>
            </a:extLst>
          </p:cNvPr>
          <p:cNvSpPr>
            <a:spLocks noGrp="1"/>
          </p:cNvSpPr>
          <p:nvPr>
            <p:ph idx="1"/>
          </p:nvPr>
        </p:nvSpPr>
        <p:spPr>
          <a:xfrm>
            <a:off x="548640" y="1361264"/>
            <a:ext cx="10805160" cy="4745784"/>
          </a:xfrm>
        </p:spPr>
        <p:txBody>
          <a:bodyPr>
            <a:normAutofit fontScale="70000" lnSpcReduction="20000"/>
          </a:bodyPr>
          <a:lstStyle/>
          <a:p>
            <a:r>
              <a:rPr lang="it-IT" sz="3200" spc="-5" dirty="0">
                <a:solidFill>
                  <a:srgbClr val="1F497D"/>
                </a:solidFill>
                <a:latin typeface="Verdana" panose="020B0604030504040204" pitchFamily="34" charset="0"/>
                <a:ea typeface="Verdana" panose="020B0604030504040204" pitchFamily="34" charset="0"/>
                <a:cs typeface="Verdana"/>
              </a:rPr>
              <a:t>Rispetto delle seguenti condizioni minime essenziali: </a:t>
            </a:r>
          </a:p>
          <a:p>
            <a:endParaRPr lang="it-IT" sz="3200" spc="-5" dirty="0">
              <a:solidFill>
                <a:srgbClr val="1F497D"/>
              </a:solidFill>
              <a:latin typeface="Verdana" panose="020B0604030504040204" pitchFamily="34" charset="0"/>
              <a:ea typeface="Verdana" panose="020B0604030504040204" pitchFamily="34" charset="0"/>
              <a:cs typeface="Verdana"/>
            </a:endParaRPr>
          </a:p>
          <a:p>
            <a:pPr marL="514350" indent="-514350">
              <a:buAutoNum type="alphaLcParenR"/>
            </a:pPr>
            <a:r>
              <a:rPr lang="it-IT" spc="-5" dirty="0">
                <a:solidFill>
                  <a:srgbClr val="1F497D"/>
                </a:solidFill>
                <a:latin typeface="Verdana" panose="020B0604030504040204" pitchFamily="34" charset="0"/>
                <a:ea typeface="Verdana" panose="020B0604030504040204" pitchFamily="34" charset="0"/>
                <a:cs typeface="Verdana"/>
              </a:rPr>
              <a:t>esclusivamente acquisizioni qualificate finalizzate a conferire all’operazione un apporto di natura integrativa e/o specialistica, di cui il soggetto attuatore non disponga in via diretta o strumentale;</a:t>
            </a:r>
          </a:p>
          <a:p>
            <a:pPr marL="0" indent="0">
              <a:buNone/>
            </a:pPr>
            <a:r>
              <a:rPr lang="it-IT" spc="-5" dirty="0">
                <a:solidFill>
                  <a:srgbClr val="1F497D"/>
                </a:solidFill>
                <a:latin typeface="Verdana" panose="020B0604030504040204" pitchFamily="34" charset="0"/>
                <a:ea typeface="Verdana" panose="020B0604030504040204" pitchFamily="34" charset="0"/>
                <a:cs typeface="Verdana"/>
              </a:rPr>
              <a:t>b) è fatto espresso divieto di fare ricorso a forme di delega per le attività di     progettazione, direzione, coordinamento, gestione e rendicontazione, le 	quali restano in capo al soggetto attuatore (Titolare del progetto);</a:t>
            </a:r>
          </a:p>
          <a:p>
            <a:pPr marL="0" indent="0">
              <a:buNone/>
            </a:pPr>
            <a:endParaRPr lang="it-IT" spc="-5" dirty="0">
              <a:solidFill>
                <a:srgbClr val="1F497D"/>
              </a:solidFill>
              <a:latin typeface="Verdana" panose="020B0604030504040204" pitchFamily="34" charset="0"/>
              <a:ea typeface="Verdana" panose="020B0604030504040204" pitchFamily="34" charset="0"/>
              <a:cs typeface="Verdana"/>
            </a:endParaRPr>
          </a:p>
          <a:p>
            <a:pPr marL="0" indent="0">
              <a:buNone/>
            </a:pPr>
            <a:r>
              <a:rPr lang="it-IT" spc="-5" dirty="0">
                <a:solidFill>
                  <a:srgbClr val="1F497D"/>
                </a:solidFill>
                <a:latin typeface="Verdana" panose="020B0604030504040204" pitchFamily="34" charset="0"/>
                <a:ea typeface="Verdana" panose="020B0604030504040204" pitchFamily="34" charset="0"/>
                <a:cs typeface="Verdana"/>
              </a:rPr>
              <a:t>c) il soggetto attuatore mantiene, in ogni caso e ad ogni effetto di legge, la responsabilità esclusiva verso il Fondo per la corretta e tempestiva realizzazione di tutte le attività oggetto del piano, ivi incluse quelle affidate a terzi delegati; </a:t>
            </a:r>
          </a:p>
          <a:p>
            <a:endParaRPr lang="it-IT" spc="-5" dirty="0">
              <a:solidFill>
                <a:srgbClr val="1F497D"/>
              </a:solidFill>
              <a:latin typeface="Verdana" panose="020B0604030504040204" pitchFamily="34" charset="0"/>
              <a:ea typeface="Verdana" panose="020B0604030504040204" pitchFamily="34" charset="0"/>
              <a:cs typeface="Verdana"/>
            </a:endParaRPr>
          </a:p>
          <a:p>
            <a:pPr marL="0" indent="0">
              <a:buNone/>
            </a:pPr>
            <a:r>
              <a:rPr lang="it-IT" spc="-5" dirty="0">
                <a:solidFill>
                  <a:srgbClr val="1F497D"/>
                </a:solidFill>
                <a:latin typeface="Verdana" panose="020B0604030504040204" pitchFamily="34" charset="0"/>
                <a:ea typeface="Verdana" panose="020B0604030504040204" pitchFamily="34" charset="0"/>
                <a:cs typeface="Verdana"/>
              </a:rPr>
              <a:t>d) è fatto espresso divieto di ricorso al sub-affidamento delle attività già oggetto di delega (cosiddetta sub-delega o delega a cascata).</a:t>
            </a:r>
            <a:endParaRPr lang="it-IT" sz="1600" dirty="0"/>
          </a:p>
        </p:txBody>
      </p:sp>
    </p:spTree>
    <p:extLst>
      <p:ext uri="{BB962C8B-B14F-4D97-AF65-F5344CB8AC3E}">
        <p14:creationId xmlns:p14="http://schemas.microsoft.com/office/powerpoint/2010/main" val="1780390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FAE36-DE77-DE92-7389-2719A5C86360}"/>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2ECF96D7-36A0-FB12-2CD1-DBEB96A727BA}"/>
              </a:ext>
            </a:extLst>
          </p:cNvPr>
          <p:cNvSpPr>
            <a:spLocks noGrp="1"/>
          </p:cNvSpPr>
          <p:nvPr>
            <p:ph type="ctrTitle"/>
          </p:nvPr>
        </p:nvSpPr>
        <p:spPr>
          <a:xfrm>
            <a:off x="1795244" y="964734"/>
            <a:ext cx="8872756" cy="1518408"/>
          </a:xfrm>
        </p:spPr>
        <p:txBody>
          <a:bodyPr>
            <a:normAutofit fontScale="90000"/>
          </a:bodyPr>
          <a:lstStyle/>
          <a:p>
            <a:br>
              <a:rPr lang="it-IT" b="1" dirty="0">
                <a:latin typeface="Times New Roman" panose="02020603050405020304" pitchFamily="18" charset="0"/>
                <a:cs typeface="Times New Roman" panose="02020603050405020304" pitchFamily="18" charset="0"/>
              </a:rPr>
            </a:br>
            <a:br>
              <a:rPr lang="it-IT" b="1" dirty="0">
                <a:latin typeface="Times New Roman" panose="02020603050405020304" pitchFamily="18" charset="0"/>
                <a:cs typeface="Times New Roman" panose="02020603050405020304" pitchFamily="18" charset="0"/>
              </a:rPr>
            </a:br>
            <a:br>
              <a:rPr lang="it-IT" b="1" dirty="0">
                <a:latin typeface="Times New Roman" panose="02020603050405020304" pitchFamily="18" charset="0"/>
                <a:cs typeface="Times New Roman" panose="02020603050405020304" pitchFamily="18" charset="0"/>
              </a:rPr>
            </a:br>
            <a:br>
              <a:rPr lang="it-IT" sz="4900" b="1" dirty="0">
                <a:latin typeface="Times New Roman" panose="02020603050405020304" pitchFamily="18" charset="0"/>
                <a:cs typeface="Times New Roman" panose="02020603050405020304" pitchFamily="18" charset="0"/>
              </a:rPr>
            </a:br>
            <a:endParaRPr lang="it-IT" b="1" dirty="0">
              <a:latin typeface="Times New Roman" panose="02020603050405020304" pitchFamily="18" charset="0"/>
              <a:cs typeface="Times New Roman" panose="02020603050405020304" pitchFamily="18" charset="0"/>
            </a:endParaRPr>
          </a:p>
        </p:txBody>
      </p:sp>
      <p:sp>
        <p:nvSpPr>
          <p:cNvPr id="3" name="Sottotitolo 2">
            <a:extLst>
              <a:ext uri="{FF2B5EF4-FFF2-40B4-BE49-F238E27FC236}">
                <a16:creationId xmlns:a16="http://schemas.microsoft.com/office/drawing/2014/main" id="{BFCAF63F-5412-9ED4-423B-08F0A3DF3E0A}"/>
              </a:ext>
            </a:extLst>
          </p:cNvPr>
          <p:cNvSpPr>
            <a:spLocks noGrp="1"/>
          </p:cNvSpPr>
          <p:nvPr>
            <p:ph type="subTitle" idx="1"/>
          </p:nvPr>
        </p:nvSpPr>
        <p:spPr>
          <a:xfrm>
            <a:off x="897623" y="1924290"/>
            <a:ext cx="10456178" cy="4560399"/>
          </a:xfrm>
        </p:spPr>
        <p:txBody>
          <a:bodyPr>
            <a:normAutofit/>
          </a:bodyPr>
          <a:lstStyle/>
          <a:p>
            <a:pPr lvl="0"/>
            <a:endParaRPr lang="it-IT" dirty="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it-IT" b="1" dirty="0">
                <a:latin typeface="Times New Roman" panose="02020603050405020304" pitchFamily="18" charset="0"/>
                <a:cs typeface="Times New Roman" panose="02020603050405020304" pitchFamily="18" charset="0"/>
              </a:rPr>
              <a:t>Decreto direttoriale n. 227/2026 dell’11 maggio 2026 Ministero del Lavoro e delle Politiche sociali recante </a:t>
            </a:r>
            <a:r>
              <a:rPr lang="it-IT" i="1" dirty="0">
                <a:latin typeface="Times New Roman" panose="02020603050405020304" pitchFamily="18" charset="0"/>
                <a:cs typeface="Times New Roman" panose="02020603050405020304" pitchFamily="18" charset="0"/>
              </a:rPr>
              <a:t>“Linee guida in materia di attivazione, funzionamento e vigilanza dei fondi paritetici interprofessionali per la formazione continua di cui all’art. 118 della legge 23/12/2000 n. 388 – </a:t>
            </a:r>
            <a:r>
              <a:rPr lang="it-IT" i="1" dirty="0" err="1">
                <a:latin typeface="Times New Roman" panose="02020603050405020304" pitchFamily="18" charset="0"/>
                <a:cs typeface="Times New Roman" panose="02020603050405020304" pitchFamily="18" charset="0"/>
              </a:rPr>
              <a:t>realase</a:t>
            </a:r>
            <a:r>
              <a:rPr lang="it-IT" i="1" dirty="0">
                <a:latin typeface="Times New Roman" panose="02020603050405020304" pitchFamily="18" charset="0"/>
                <a:cs typeface="Times New Roman" panose="02020603050405020304" pitchFamily="18" charset="0"/>
              </a:rPr>
              <a:t> maggio 2026</a:t>
            </a:r>
            <a:r>
              <a:rPr lang="it-IT" dirty="0">
                <a:latin typeface="Times New Roman" panose="02020603050405020304" pitchFamily="18" charset="0"/>
                <a:cs typeface="Times New Roman" panose="02020603050405020304" pitchFamily="18" charset="0"/>
              </a:rPr>
              <a:t>” ed eventuali </a:t>
            </a:r>
            <a:r>
              <a:rPr lang="it-IT" dirty="0" err="1">
                <a:latin typeface="Times New Roman" panose="02020603050405020304" pitchFamily="18" charset="0"/>
                <a:cs typeface="Times New Roman" panose="02020603050405020304" pitchFamily="18" charset="0"/>
              </a:rPr>
              <a:t>s.m.i.</a:t>
            </a:r>
            <a:endParaRPr lang="it-IT" dirty="0">
              <a:latin typeface="Times New Roman" panose="02020603050405020304" pitchFamily="18" charset="0"/>
              <a:cs typeface="Times New Roman" panose="02020603050405020304" pitchFamily="18" charset="0"/>
            </a:endParaRPr>
          </a:p>
          <a:p>
            <a:pPr lvl="0"/>
            <a:endParaRPr lang="it-IT" dirty="0">
              <a:latin typeface="Times New Roman" panose="02020603050405020304" pitchFamily="18" charset="0"/>
              <a:cs typeface="Times New Roman" panose="02020603050405020304" pitchFamily="18" charset="0"/>
            </a:endParaRPr>
          </a:p>
          <a:p>
            <a:pPr marL="685800" indent="-685800">
              <a:buFontTx/>
              <a:buChar char="-"/>
            </a:pPr>
            <a:r>
              <a:rPr lang="it-IT" i="1" dirty="0">
                <a:latin typeface="Times New Roman" panose="02020603050405020304" pitchFamily="18" charset="0"/>
                <a:cs typeface="Times New Roman" panose="02020603050405020304" pitchFamily="18" charset="0"/>
              </a:rPr>
              <a:t>Modalità di adesione revoca e mobilità</a:t>
            </a:r>
          </a:p>
          <a:p>
            <a:pPr marL="685800" indent="-685800">
              <a:buFontTx/>
              <a:buChar char="-"/>
            </a:pPr>
            <a:r>
              <a:rPr lang="it-IT" i="1" dirty="0">
                <a:latin typeface="Times New Roman" panose="02020603050405020304" pitchFamily="18" charset="0"/>
                <a:cs typeface="Times New Roman" panose="02020603050405020304" pitchFamily="18" charset="0"/>
              </a:rPr>
              <a:t>Delega attività formative</a:t>
            </a:r>
          </a:p>
          <a:p>
            <a:pPr marL="685800" indent="-685800">
              <a:buFontTx/>
              <a:buChar char="-"/>
            </a:pPr>
            <a:r>
              <a:rPr lang="it-IT" i="1" dirty="0">
                <a:latin typeface="Times New Roman" panose="02020603050405020304" pitchFamily="18" charset="0"/>
                <a:cs typeface="Times New Roman" panose="02020603050405020304" pitchFamily="18" charset="0"/>
              </a:rPr>
              <a:t>Registro elettronico</a:t>
            </a:r>
          </a:p>
          <a:p>
            <a:pPr marL="285750" indent="-285750" algn="just">
              <a:lnSpc>
                <a:spcPct val="150000"/>
              </a:lnSpc>
              <a:buFont typeface="Wingdings" panose="05000000000000000000" pitchFamily="2" charset="2"/>
              <a:buChar char="v"/>
            </a:pPr>
            <a:endParaRPr lang="it-IT" sz="18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5" name="Segnaposto numero diapositiva 4">
            <a:extLst>
              <a:ext uri="{FF2B5EF4-FFF2-40B4-BE49-F238E27FC236}">
                <a16:creationId xmlns:a16="http://schemas.microsoft.com/office/drawing/2014/main" id="{4F5DBF3A-7A57-7B30-EC38-B2F9C6EE3014}"/>
              </a:ext>
            </a:extLst>
          </p:cNvPr>
          <p:cNvSpPr>
            <a:spLocks noGrp="1"/>
          </p:cNvSpPr>
          <p:nvPr>
            <p:ph type="sldNum" sz="quarter" idx="12"/>
          </p:nvPr>
        </p:nvSpPr>
        <p:spPr/>
        <p:txBody>
          <a:bodyPr/>
          <a:lstStyle/>
          <a:p>
            <a:fld id="{D8AE563E-7493-4196-89C0-594110B6003A}" type="slidenum">
              <a:rPr lang="it-IT" smtClean="0">
                <a:latin typeface="Times New Roman" panose="02020603050405020304" pitchFamily="18" charset="0"/>
                <a:cs typeface="Times New Roman" panose="02020603050405020304" pitchFamily="18" charset="0"/>
              </a:rPr>
              <a:t>4</a:t>
            </a:fld>
            <a:endParaRPr lang="it-IT" dirty="0">
              <a:latin typeface="Times New Roman" panose="02020603050405020304" pitchFamily="18" charset="0"/>
              <a:cs typeface="Times New Roman" panose="02020603050405020304" pitchFamily="18" charset="0"/>
            </a:endParaRPr>
          </a:p>
        </p:txBody>
      </p:sp>
      <p:pic>
        <p:nvPicPr>
          <p:cNvPr id="6" name="Immagine 5">
            <a:extLst>
              <a:ext uri="{FF2B5EF4-FFF2-40B4-BE49-F238E27FC236}">
                <a16:creationId xmlns:a16="http://schemas.microsoft.com/office/drawing/2014/main" id="{C1E51CFB-5CE4-68EE-FB92-2FB584276E01}"/>
              </a:ext>
            </a:extLst>
          </p:cNvPr>
          <p:cNvPicPr>
            <a:picLocks noChangeAspect="1"/>
          </p:cNvPicPr>
          <p:nvPr/>
        </p:nvPicPr>
        <p:blipFill>
          <a:blip r:embed="rId2"/>
          <a:stretch>
            <a:fillRect/>
          </a:stretch>
        </p:blipFill>
        <p:spPr>
          <a:xfrm>
            <a:off x="258755" y="373310"/>
            <a:ext cx="2298391" cy="390178"/>
          </a:xfrm>
          <a:prstGeom prst="rect">
            <a:avLst/>
          </a:prstGeom>
        </p:spPr>
      </p:pic>
      <p:sp>
        <p:nvSpPr>
          <p:cNvPr id="7" name="CasellaDiTesto 6">
            <a:extLst>
              <a:ext uri="{FF2B5EF4-FFF2-40B4-BE49-F238E27FC236}">
                <a16:creationId xmlns:a16="http://schemas.microsoft.com/office/drawing/2014/main" id="{CCFE2708-7288-1637-4EC9-E972EB824467}"/>
              </a:ext>
            </a:extLst>
          </p:cNvPr>
          <p:cNvSpPr txBox="1"/>
          <p:nvPr/>
        </p:nvSpPr>
        <p:spPr>
          <a:xfrm>
            <a:off x="1887523" y="1090569"/>
            <a:ext cx="8509233" cy="477054"/>
          </a:xfrm>
          <a:prstGeom prst="rect">
            <a:avLst/>
          </a:prstGeom>
          <a:noFill/>
        </p:spPr>
        <p:txBody>
          <a:bodyPr wrap="square">
            <a:spAutoFit/>
          </a:bodyPr>
          <a:lstStyle/>
          <a:p>
            <a:pPr algn="ctr"/>
            <a:r>
              <a:rPr lang="it-IT" sz="2500" b="1" dirty="0">
                <a:latin typeface="Times New Roman" panose="02020603050405020304" pitchFamily="18" charset="0"/>
                <a:cs typeface="Times New Roman" panose="02020603050405020304" pitchFamily="18" charset="0"/>
              </a:rPr>
              <a:t>Quadro normativo di riferimento e relativi impatti</a:t>
            </a:r>
            <a:endParaRPr lang="it-IT" sz="4000" b="1" dirty="0">
              <a:latin typeface="Times New Roman" panose="02020603050405020304" pitchFamily="18" charset="0"/>
              <a:cs typeface="Times New Roman" panose="02020603050405020304" pitchFamily="18" charset="0"/>
            </a:endParaRPr>
          </a:p>
        </p:txBody>
      </p:sp>
      <p:sp>
        <p:nvSpPr>
          <p:cNvPr id="4" name="Segnaposto piè di pagina 3">
            <a:extLst>
              <a:ext uri="{FF2B5EF4-FFF2-40B4-BE49-F238E27FC236}">
                <a16:creationId xmlns:a16="http://schemas.microsoft.com/office/drawing/2014/main" id="{D42FE926-3871-4C29-CC15-8BA5FDBFAC86}"/>
              </a:ext>
            </a:extLst>
          </p:cNvPr>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4436472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3C9DE3-7014-3153-B7A8-26766D361AB0}"/>
            </a:ext>
          </a:extLst>
        </p:cNvPr>
        <p:cNvGrpSpPr/>
        <p:nvPr/>
      </p:nvGrpSpPr>
      <p:grpSpPr>
        <a:xfrm>
          <a:off x="0" y="0"/>
          <a:ext cx="0" cy="0"/>
          <a:chOff x="0" y="0"/>
          <a:chExt cx="0" cy="0"/>
        </a:xfrm>
      </p:grpSpPr>
      <p:sp>
        <p:nvSpPr>
          <p:cNvPr id="12" name="Freeform 17">
            <a:extLst>
              <a:ext uri="{FF2B5EF4-FFF2-40B4-BE49-F238E27FC236}">
                <a16:creationId xmlns:a16="http://schemas.microsoft.com/office/drawing/2014/main" id="{C9A285E3-6AB9-6B42-8A58-F362785A2456}"/>
              </a:ext>
            </a:extLst>
          </p:cNvPr>
          <p:cNvSpPr/>
          <p:nvPr/>
        </p:nvSpPr>
        <p:spPr>
          <a:xfrm>
            <a:off x="9575571" y="-659963"/>
            <a:ext cx="2540229" cy="1164351"/>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767171"/>
              </a:solidFill>
              <a:effectLst/>
              <a:uLnTx/>
              <a:uFillTx/>
              <a:latin typeface="Roboto" panose="02000000000000000000" pitchFamily="2" charset="0"/>
              <a:ea typeface="+mn-ea"/>
              <a:cs typeface="+mn-cs"/>
            </a:endParaRPr>
          </a:p>
        </p:txBody>
      </p:sp>
      <p:sp>
        <p:nvSpPr>
          <p:cNvPr id="4" name="Titolo 3">
            <a:extLst>
              <a:ext uri="{FF2B5EF4-FFF2-40B4-BE49-F238E27FC236}">
                <a16:creationId xmlns:a16="http://schemas.microsoft.com/office/drawing/2014/main" id="{148617D8-4CEE-1A68-EE2B-5892D3114EB8}"/>
              </a:ext>
            </a:extLst>
          </p:cNvPr>
          <p:cNvSpPr>
            <a:spLocks noGrp="1"/>
          </p:cNvSpPr>
          <p:nvPr>
            <p:ph type="title"/>
          </p:nvPr>
        </p:nvSpPr>
        <p:spPr>
          <a:xfrm>
            <a:off x="838200" y="365125"/>
            <a:ext cx="10515600" cy="704723"/>
          </a:xfrm>
        </p:spPr>
        <p:txBody>
          <a:bodyPr>
            <a:normAutofit fontScale="90000"/>
          </a:bodyPr>
          <a:lstStyle/>
          <a:p>
            <a:pPr algn="ctr"/>
            <a:br>
              <a:rPr lang="it-IT" spc="-5" dirty="0">
                <a:solidFill>
                  <a:srgbClr val="1F497D"/>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a:rPr>
            </a:br>
            <a:r>
              <a:rPr lang="it-IT" spc="-5" dirty="0">
                <a:solidFill>
                  <a:srgbClr val="1F497D"/>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a:rPr>
              <a:t>REGISTRO ELETTRONICO:</a:t>
            </a:r>
            <a:br>
              <a:rPr lang="it-IT" spc="-5" dirty="0">
                <a:solidFill>
                  <a:srgbClr val="1F497D"/>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a:rPr>
            </a:br>
            <a:r>
              <a:rPr lang="it-IT" spc="-5" dirty="0">
                <a:solidFill>
                  <a:srgbClr val="1F497D"/>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a:rPr>
              <a:t>NOVITA’</a:t>
            </a:r>
            <a:br>
              <a:rPr lang="it-IT" spc="-5" dirty="0">
                <a:solidFill>
                  <a:srgbClr val="1F497D"/>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a:rPr>
            </a:br>
            <a:endParaRPr lang="it-IT" dirty="0"/>
          </a:p>
        </p:txBody>
      </p:sp>
      <p:sp>
        <p:nvSpPr>
          <p:cNvPr id="6" name="Segnaposto contenuto 5">
            <a:extLst>
              <a:ext uri="{FF2B5EF4-FFF2-40B4-BE49-F238E27FC236}">
                <a16:creationId xmlns:a16="http://schemas.microsoft.com/office/drawing/2014/main" id="{1892B360-5BEC-8119-942B-E48C22CF35AE}"/>
              </a:ext>
            </a:extLst>
          </p:cNvPr>
          <p:cNvSpPr>
            <a:spLocks noGrp="1"/>
          </p:cNvSpPr>
          <p:nvPr>
            <p:ph idx="1"/>
          </p:nvPr>
        </p:nvSpPr>
        <p:spPr>
          <a:xfrm>
            <a:off x="246888" y="1825625"/>
            <a:ext cx="11106912" cy="4346575"/>
          </a:xfrm>
        </p:spPr>
        <p:txBody>
          <a:bodyPr>
            <a:normAutofit fontScale="62500" lnSpcReduction="20000"/>
          </a:bodyPr>
          <a:lstStyle/>
          <a:p>
            <a:pPr lvl="2" algn="just"/>
            <a:endParaRPr lang="it-IT" sz="2800" spc="-5" dirty="0">
              <a:solidFill>
                <a:srgbClr val="1F497D"/>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a:endParaRPr>
          </a:p>
          <a:p>
            <a:pPr marL="914400" lvl="2" indent="0" algn="just">
              <a:buNone/>
            </a:pPr>
            <a:endParaRPr lang="it-IT" sz="2800" spc="-5" dirty="0">
              <a:solidFill>
                <a:srgbClr val="1F497D"/>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a:endParaRPr>
          </a:p>
          <a:p>
            <a:pPr marL="914400" lvl="2" indent="0" algn="just">
              <a:lnSpc>
                <a:spcPct val="120000"/>
              </a:lnSpc>
              <a:buNone/>
            </a:pPr>
            <a:r>
              <a:rPr lang="it-IT" sz="2800" spc="-5" dirty="0">
                <a:solidFill>
                  <a:srgbClr val="1F497D"/>
                </a:solidFill>
                <a:latin typeface="Verdana" panose="020B0604030504040204" pitchFamily="34" charset="0"/>
                <a:ea typeface="Verdana" panose="020B0604030504040204" pitchFamily="34" charset="0"/>
                <a:cs typeface="Verdana"/>
              </a:rPr>
              <a:t>I Fondi sono tenuti a garantire l’implementazione di sistemi digitalizzati di registrazione e rilevazione delle attività formative, sia in caso di formazione erogata in modalità FAD (per il tramite di piattaforme tecnologiche) sia in caso di formazione erogata in presenza (tramite software ad hoc)</a:t>
            </a:r>
          </a:p>
          <a:p>
            <a:pPr lvl="2" algn="just"/>
            <a:endParaRPr lang="it-IT" sz="2800" spc="-5" dirty="0">
              <a:solidFill>
                <a:srgbClr val="1F497D"/>
              </a:solidFill>
              <a:latin typeface="Verdana" panose="020B0604030504040204" pitchFamily="34" charset="0"/>
              <a:ea typeface="Verdana" panose="020B0604030504040204" pitchFamily="34" charset="0"/>
              <a:cs typeface="Verdana"/>
            </a:endParaRPr>
          </a:p>
          <a:p>
            <a:pPr marL="914400" lvl="2" indent="0" algn="just">
              <a:buNone/>
            </a:pPr>
            <a:r>
              <a:rPr lang="it-IT" sz="2800" spc="-5" dirty="0">
                <a:solidFill>
                  <a:srgbClr val="1F497D"/>
                </a:solidFill>
                <a:latin typeface="Verdana" panose="020B0604030504040204" pitchFamily="34" charset="0"/>
                <a:ea typeface="Verdana" panose="020B0604030504040204" pitchFamily="34" charset="0"/>
                <a:cs typeface="Verdana"/>
              </a:rPr>
              <a:t>Tali sistemi digitalizzati (registri elettronici dei piani formativi) devono raccogliere, in particolare:</a:t>
            </a:r>
          </a:p>
          <a:p>
            <a:pPr lvl="2" algn="just"/>
            <a:endParaRPr lang="it-IT" sz="2800" spc="-5" dirty="0">
              <a:solidFill>
                <a:srgbClr val="1F497D"/>
              </a:solidFill>
              <a:latin typeface="Verdana" panose="020B0604030504040204" pitchFamily="34" charset="0"/>
              <a:ea typeface="Verdana" panose="020B0604030504040204" pitchFamily="34" charset="0"/>
              <a:cs typeface="Verdana"/>
            </a:endParaRPr>
          </a:p>
          <a:p>
            <a:pPr marL="1371600" lvl="2" indent="-457200" algn="just">
              <a:buFontTx/>
              <a:buChar char="-"/>
            </a:pPr>
            <a:r>
              <a:rPr lang="it-IT" sz="2800" spc="-5" dirty="0">
                <a:solidFill>
                  <a:srgbClr val="1F497D"/>
                </a:solidFill>
                <a:latin typeface="Verdana" panose="020B0604030504040204" pitchFamily="34" charset="0"/>
                <a:ea typeface="Verdana" panose="020B0604030504040204" pitchFamily="34" charset="0"/>
                <a:cs typeface="Verdana"/>
              </a:rPr>
              <a:t>i dati relativi al piano formativo (ad es. titolo, codice identificativo e referente del piano), </a:t>
            </a:r>
          </a:p>
          <a:p>
            <a:pPr marL="1371600" lvl="2" indent="-457200" algn="just">
              <a:buFontTx/>
              <a:buChar char="-"/>
            </a:pPr>
            <a:r>
              <a:rPr lang="it-IT" sz="2800" spc="-5" dirty="0">
                <a:solidFill>
                  <a:srgbClr val="1F497D"/>
                </a:solidFill>
                <a:latin typeface="Verdana" panose="020B0604030504040204" pitchFamily="34" charset="0"/>
                <a:ea typeface="Verdana" panose="020B0604030504040204" pitchFamily="34" charset="0"/>
                <a:cs typeface="Verdana"/>
              </a:rPr>
              <a:t>i dati relativi a docenti, tutor, discenti, </a:t>
            </a:r>
          </a:p>
          <a:p>
            <a:pPr marL="1371600" lvl="2" indent="-457200" algn="just">
              <a:buFontTx/>
              <a:buChar char="-"/>
            </a:pPr>
            <a:r>
              <a:rPr lang="it-IT" sz="2800" spc="-5" dirty="0">
                <a:solidFill>
                  <a:srgbClr val="1F497D"/>
                </a:solidFill>
                <a:latin typeface="Verdana" panose="020B0604030504040204" pitchFamily="34" charset="0"/>
                <a:ea typeface="Verdana" panose="020B0604030504040204" pitchFamily="34" charset="0"/>
                <a:cs typeface="Verdana"/>
              </a:rPr>
              <a:t>data e ora delle sessioni formative, </a:t>
            </a:r>
          </a:p>
          <a:p>
            <a:pPr marL="1371600" lvl="2" indent="-457200" algn="just">
              <a:buFontTx/>
              <a:buChar char="-"/>
            </a:pPr>
            <a:r>
              <a:rPr lang="it-IT" sz="2800" spc="-5" dirty="0">
                <a:solidFill>
                  <a:srgbClr val="1F497D"/>
                </a:solidFill>
                <a:latin typeface="Verdana" panose="020B0604030504040204" pitchFamily="34" charset="0"/>
                <a:ea typeface="Verdana" panose="020B0604030504040204" pitchFamily="34" charset="0"/>
                <a:cs typeface="Verdana"/>
              </a:rPr>
              <a:t>presenze/evidenze di fruizione da parte dei discenti, </a:t>
            </a:r>
          </a:p>
          <a:p>
            <a:pPr marL="1371600" lvl="2" indent="-457200" algn="just">
              <a:buFontTx/>
              <a:buChar char="-"/>
            </a:pPr>
            <a:r>
              <a:rPr lang="it-IT" sz="2800" spc="-5" dirty="0">
                <a:solidFill>
                  <a:srgbClr val="1F497D"/>
                </a:solidFill>
                <a:latin typeface="Verdana" panose="020B0604030504040204" pitchFamily="34" charset="0"/>
                <a:ea typeface="Verdana" panose="020B0604030504040204" pitchFamily="34" charset="0"/>
                <a:cs typeface="Verdana"/>
              </a:rPr>
              <a:t>eventuali risultati raggiunti dai discenti e valutazioni sull’apprendimento.</a:t>
            </a:r>
          </a:p>
          <a:p>
            <a:pPr marL="1371600" lvl="2" indent="-457200" algn="just">
              <a:buFontTx/>
              <a:buChar char="-"/>
            </a:pPr>
            <a:endParaRPr lang="it-IT" sz="2800" spc="-5" dirty="0">
              <a:solidFill>
                <a:srgbClr val="1F497D"/>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a:endParaRPr>
          </a:p>
          <a:p>
            <a:pPr marL="1371600" lvl="2" indent="-457200" algn="just">
              <a:buFontTx/>
              <a:buChar char="-"/>
            </a:pPr>
            <a:endParaRPr lang="it-IT" sz="2800" spc="-5" dirty="0">
              <a:solidFill>
                <a:srgbClr val="1F497D"/>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a:endParaRPr>
          </a:p>
          <a:p>
            <a:pPr marL="1371600" lvl="2" indent="-457200" algn="just">
              <a:buFontTx/>
              <a:buChar char="-"/>
            </a:pPr>
            <a:endParaRPr lang="it-IT" sz="2800" spc="-5" dirty="0">
              <a:solidFill>
                <a:srgbClr val="1F497D"/>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a:endParaRPr>
          </a:p>
          <a:p>
            <a:endParaRPr lang="it-IT" dirty="0"/>
          </a:p>
        </p:txBody>
      </p:sp>
    </p:spTree>
    <p:extLst>
      <p:ext uri="{BB962C8B-B14F-4D97-AF65-F5344CB8AC3E}">
        <p14:creationId xmlns:p14="http://schemas.microsoft.com/office/powerpoint/2010/main" val="30666778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C860C-CB59-3BFC-0BAE-D76079E76E91}"/>
            </a:ext>
          </a:extLst>
        </p:cNvPr>
        <p:cNvGrpSpPr/>
        <p:nvPr/>
      </p:nvGrpSpPr>
      <p:grpSpPr>
        <a:xfrm>
          <a:off x="0" y="0"/>
          <a:ext cx="0" cy="0"/>
          <a:chOff x="0" y="0"/>
          <a:chExt cx="0" cy="0"/>
        </a:xfrm>
      </p:grpSpPr>
      <p:sp>
        <p:nvSpPr>
          <p:cNvPr id="12" name="Freeform 17">
            <a:extLst>
              <a:ext uri="{FF2B5EF4-FFF2-40B4-BE49-F238E27FC236}">
                <a16:creationId xmlns:a16="http://schemas.microsoft.com/office/drawing/2014/main" id="{5E72E99E-E5FD-FB79-E682-AC0FFE7C2641}"/>
              </a:ext>
            </a:extLst>
          </p:cNvPr>
          <p:cNvSpPr/>
          <p:nvPr/>
        </p:nvSpPr>
        <p:spPr>
          <a:xfrm>
            <a:off x="9575571" y="-659963"/>
            <a:ext cx="2540229" cy="1164351"/>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767171"/>
              </a:solidFill>
              <a:effectLst/>
              <a:uLnTx/>
              <a:uFillTx/>
              <a:latin typeface="Roboto" panose="02000000000000000000" pitchFamily="2" charset="0"/>
              <a:ea typeface="+mn-ea"/>
              <a:cs typeface="+mn-cs"/>
            </a:endParaRPr>
          </a:p>
        </p:txBody>
      </p:sp>
      <p:sp>
        <p:nvSpPr>
          <p:cNvPr id="4" name="Titolo 3">
            <a:extLst>
              <a:ext uri="{FF2B5EF4-FFF2-40B4-BE49-F238E27FC236}">
                <a16:creationId xmlns:a16="http://schemas.microsoft.com/office/drawing/2014/main" id="{7538BA9C-9936-AE5B-568E-065112A4360F}"/>
              </a:ext>
            </a:extLst>
          </p:cNvPr>
          <p:cNvSpPr>
            <a:spLocks noGrp="1"/>
          </p:cNvSpPr>
          <p:nvPr>
            <p:ph type="title"/>
          </p:nvPr>
        </p:nvSpPr>
        <p:spPr>
          <a:xfrm>
            <a:off x="838200" y="365125"/>
            <a:ext cx="10515600" cy="805307"/>
          </a:xfrm>
        </p:spPr>
        <p:txBody>
          <a:bodyPr>
            <a:normAutofit fontScale="90000"/>
          </a:bodyPr>
          <a:lstStyle/>
          <a:p>
            <a:pPr algn="ctr"/>
            <a:br>
              <a:rPr lang="it-IT" spc="-5" dirty="0">
                <a:solidFill>
                  <a:srgbClr val="1F497D"/>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a:rPr>
            </a:br>
            <a:r>
              <a:rPr lang="it-IT" spc="-5" dirty="0">
                <a:solidFill>
                  <a:srgbClr val="1F497D"/>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a:rPr>
              <a:t>REGISTRO ELETTRONICO:</a:t>
            </a:r>
            <a:br>
              <a:rPr lang="it-IT" spc="-5" dirty="0">
                <a:solidFill>
                  <a:srgbClr val="1F497D"/>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a:rPr>
            </a:br>
            <a:r>
              <a:rPr lang="it-IT" spc="-5" dirty="0">
                <a:solidFill>
                  <a:srgbClr val="1F497D"/>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a:rPr>
              <a:t>NOVITA’</a:t>
            </a:r>
            <a:br>
              <a:rPr lang="it-IT" spc="-5" dirty="0">
                <a:solidFill>
                  <a:srgbClr val="1F497D"/>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a:rPr>
            </a:br>
            <a:endParaRPr lang="it-IT" dirty="0"/>
          </a:p>
        </p:txBody>
      </p:sp>
      <p:sp>
        <p:nvSpPr>
          <p:cNvPr id="6" name="Segnaposto contenuto 5">
            <a:extLst>
              <a:ext uri="{FF2B5EF4-FFF2-40B4-BE49-F238E27FC236}">
                <a16:creationId xmlns:a16="http://schemas.microsoft.com/office/drawing/2014/main" id="{E9234A32-3CD1-B680-E127-3CA5FFEDAB2B}"/>
              </a:ext>
            </a:extLst>
          </p:cNvPr>
          <p:cNvSpPr>
            <a:spLocks noGrp="1"/>
          </p:cNvSpPr>
          <p:nvPr>
            <p:ph idx="1"/>
          </p:nvPr>
        </p:nvSpPr>
        <p:spPr>
          <a:xfrm>
            <a:off x="548640" y="1170433"/>
            <a:ext cx="10805160" cy="4745784"/>
          </a:xfrm>
        </p:spPr>
        <p:txBody>
          <a:bodyPr>
            <a:normAutofit/>
          </a:bodyPr>
          <a:lstStyle/>
          <a:p>
            <a:pPr marL="914400" lvl="2" indent="0" algn="just">
              <a:buNone/>
            </a:pPr>
            <a:r>
              <a:rPr lang="it-IT" sz="1800" spc="-5" dirty="0">
                <a:solidFill>
                  <a:srgbClr val="1F497D"/>
                </a:solidFill>
                <a:latin typeface="Verdana" panose="020B0604030504040204" pitchFamily="34" charset="0"/>
                <a:ea typeface="Verdana" panose="020B0604030504040204" pitchFamily="34" charset="0"/>
                <a:cs typeface="Verdana"/>
              </a:rPr>
              <a:t>Garantendo il tracciamento e la conservazione delle informazioni tradizionalmente contenute nei registri cartacei, nonché la funzione di generare report esportabili dal sistema. </a:t>
            </a:r>
          </a:p>
          <a:p>
            <a:pPr lvl="2" algn="just"/>
            <a:endParaRPr lang="it-IT" sz="1800" spc="-5" dirty="0">
              <a:solidFill>
                <a:srgbClr val="1F497D"/>
              </a:solidFill>
              <a:latin typeface="Verdana" panose="020B0604030504040204" pitchFamily="34" charset="0"/>
              <a:ea typeface="Verdana" panose="020B0604030504040204" pitchFamily="34" charset="0"/>
              <a:cs typeface="Verdana"/>
            </a:endParaRPr>
          </a:p>
          <a:p>
            <a:pPr marL="914400" lvl="2" indent="0" algn="just">
              <a:buNone/>
            </a:pPr>
            <a:r>
              <a:rPr lang="it-IT" sz="1800" spc="-5" dirty="0">
                <a:solidFill>
                  <a:srgbClr val="1F497D"/>
                </a:solidFill>
                <a:latin typeface="Verdana" panose="020B0604030504040204" pitchFamily="34" charset="0"/>
                <a:ea typeface="Verdana" panose="020B0604030504040204" pitchFamily="34" charset="0"/>
                <a:cs typeface="Verdana"/>
              </a:rPr>
              <a:t>Il Fondo deve, in ogni caso prevedere specifiche procedure (ad es. negli Avvisi, nelle Linee Guida o in altra documentazione) nonché individuare tutti gli elementi relativi al piano formativo che consentano un effettivo e corretto controllo sulle piattaforme. </a:t>
            </a:r>
          </a:p>
          <a:p>
            <a:pPr lvl="2" algn="just"/>
            <a:endParaRPr lang="it-IT" sz="1800" spc="-5" dirty="0">
              <a:solidFill>
                <a:srgbClr val="1F497D"/>
              </a:solidFill>
              <a:latin typeface="Verdana" panose="020B0604030504040204" pitchFamily="34" charset="0"/>
              <a:ea typeface="Verdana" panose="020B0604030504040204" pitchFamily="34" charset="0"/>
              <a:cs typeface="Verdana"/>
            </a:endParaRPr>
          </a:p>
          <a:p>
            <a:pPr marL="914400" lvl="2" indent="0" algn="just">
              <a:buNone/>
            </a:pPr>
            <a:r>
              <a:rPr lang="it-IT" sz="1800" spc="-5" dirty="0">
                <a:solidFill>
                  <a:srgbClr val="1F497D"/>
                </a:solidFill>
                <a:latin typeface="Verdana" panose="020B0604030504040204" pitchFamily="34" charset="0"/>
                <a:ea typeface="Verdana" panose="020B0604030504040204" pitchFamily="34" charset="0"/>
                <a:cs typeface="Verdana"/>
              </a:rPr>
              <a:t>Tali sistemi digitalizzati devono essere dotati di meccanismi idonei ad autenticare e a identificare, in maniera univoca, il responsabile della formazione che, in mancanza di un meccanismo di inserimento/rilevamento automatico da parte del sistema digitalizzato, è responsabile dell’inserimento dei dati sul sistema stesso.</a:t>
            </a:r>
            <a:endParaRPr lang="it-IT" sz="1400" dirty="0"/>
          </a:p>
        </p:txBody>
      </p:sp>
    </p:spTree>
    <p:extLst>
      <p:ext uri="{BB962C8B-B14F-4D97-AF65-F5344CB8AC3E}">
        <p14:creationId xmlns:p14="http://schemas.microsoft.com/office/powerpoint/2010/main" val="17876009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037C0-871C-0E6D-22DA-4AA76F030650}"/>
            </a:ext>
          </a:extLst>
        </p:cNvPr>
        <p:cNvGrpSpPr/>
        <p:nvPr/>
      </p:nvGrpSpPr>
      <p:grpSpPr>
        <a:xfrm>
          <a:off x="0" y="0"/>
          <a:ext cx="0" cy="0"/>
          <a:chOff x="0" y="0"/>
          <a:chExt cx="0" cy="0"/>
        </a:xfrm>
      </p:grpSpPr>
      <p:sp>
        <p:nvSpPr>
          <p:cNvPr id="12" name="Freeform 17">
            <a:extLst>
              <a:ext uri="{FF2B5EF4-FFF2-40B4-BE49-F238E27FC236}">
                <a16:creationId xmlns:a16="http://schemas.microsoft.com/office/drawing/2014/main" id="{783F6DF9-A440-2327-4D65-25B85FFA6B1A}"/>
              </a:ext>
            </a:extLst>
          </p:cNvPr>
          <p:cNvSpPr/>
          <p:nvPr/>
        </p:nvSpPr>
        <p:spPr>
          <a:xfrm>
            <a:off x="9575571" y="-659963"/>
            <a:ext cx="2540229" cy="1164351"/>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767171"/>
              </a:solidFill>
              <a:effectLst/>
              <a:uLnTx/>
              <a:uFillTx/>
              <a:latin typeface="Roboto" panose="02000000000000000000" pitchFamily="2" charset="0"/>
              <a:ea typeface="+mn-ea"/>
              <a:cs typeface="+mn-cs"/>
            </a:endParaRPr>
          </a:p>
        </p:txBody>
      </p:sp>
      <p:sp>
        <p:nvSpPr>
          <p:cNvPr id="4" name="Titolo 3">
            <a:extLst>
              <a:ext uri="{FF2B5EF4-FFF2-40B4-BE49-F238E27FC236}">
                <a16:creationId xmlns:a16="http://schemas.microsoft.com/office/drawing/2014/main" id="{85D5D99B-97F6-AEC5-EDEF-57F8EA43B158}"/>
              </a:ext>
            </a:extLst>
          </p:cNvPr>
          <p:cNvSpPr>
            <a:spLocks noGrp="1"/>
          </p:cNvSpPr>
          <p:nvPr>
            <p:ph type="title"/>
          </p:nvPr>
        </p:nvSpPr>
        <p:spPr>
          <a:xfrm>
            <a:off x="838200" y="365125"/>
            <a:ext cx="10515600" cy="805307"/>
          </a:xfrm>
        </p:spPr>
        <p:txBody>
          <a:bodyPr>
            <a:normAutofit fontScale="90000"/>
          </a:bodyPr>
          <a:lstStyle/>
          <a:p>
            <a:pPr algn="ctr"/>
            <a:br>
              <a:rPr lang="it-IT" spc="-5" dirty="0">
                <a:solidFill>
                  <a:srgbClr val="1F497D"/>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a:rPr>
            </a:br>
            <a:r>
              <a:rPr lang="it-IT" spc="-5" dirty="0">
                <a:solidFill>
                  <a:srgbClr val="1F497D"/>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a:rPr>
              <a:t>REGISTRO ELETTRONICO:</a:t>
            </a:r>
            <a:br>
              <a:rPr lang="it-IT" spc="-5" dirty="0">
                <a:solidFill>
                  <a:srgbClr val="1F497D"/>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a:rPr>
            </a:br>
            <a:r>
              <a:rPr lang="it-IT" spc="-5" dirty="0">
                <a:solidFill>
                  <a:srgbClr val="1F497D"/>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a:rPr>
              <a:t>NOVITA’ INTRODOTTE IN VIA SPERIMENTALE</a:t>
            </a:r>
            <a:br>
              <a:rPr lang="it-IT" spc="-5" dirty="0">
                <a:solidFill>
                  <a:srgbClr val="1F497D"/>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a:rPr>
            </a:br>
            <a:endParaRPr lang="it-IT" dirty="0"/>
          </a:p>
        </p:txBody>
      </p:sp>
      <p:sp>
        <p:nvSpPr>
          <p:cNvPr id="6" name="Segnaposto contenuto 5">
            <a:extLst>
              <a:ext uri="{FF2B5EF4-FFF2-40B4-BE49-F238E27FC236}">
                <a16:creationId xmlns:a16="http://schemas.microsoft.com/office/drawing/2014/main" id="{A33393D5-099A-CE78-3A05-F6BF7F1BEA55}"/>
              </a:ext>
            </a:extLst>
          </p:cNvPr>
          <p:cNvSpPr>
            <a:spLocks noGrp="1"/>
          </p:cNvSpPr>
          <p:nvPr>
            <p:ph idx="1"/>
          </p:nvPr>
        </p:nvSpPr>
        <p:spPr>
          <a:xfrm>
            <a:off x="548640" y="1369216"/>
            <a:ext cx="10805160" cy="4745784"/>
          </a:xfrm>
        </p:spPr>
        <p:txBody>
          <a:bodyPr>
            <a:normAutofit/>
          </a:bodyPr>
          <a:lstStyle/>
          <a:p>
            <a:pPr marL="914400" lvl="2" indent="0" algn="just">
              <a:buNone/>
            </a:pPr>
            <a:r>
              <a:rPr lang="it-IT" sz="1800" spc="-5" dirty="0">
                <a:solidFill>
                  <a:srgbClr val="1F497D"/>
                </a:solidFill>
                <a:latin typeface="Verdana" panose="020B0604030504040204" pitchFamily="34" charset="0"/>
                <a:ea typeface="Verdana" panose="020B0604030504040204" pitchFamily="34" charset="0"/>
                <a:cs typeface="Verdana"/>
              </a:rPr>
              <a:t>Il responsabile di progetto (docente, tutor) inserirà nella tab.  calendario del sistema informativo:</a:t>
            </a:r>
          </a:p>
          <a:p>
            <a:pPr marL="914400" lvl="2" indent="0" algn="just">
              <a:buNone/>
            </a:pPr>
            <a:r>
              <a:rPr lang="it-IT" sz="1800" spc="-5" dirty="0">
                <a:solidFill>
                  <a:srgbClr val="1F497D"/>
                </a:solidFill>
                <a:latin typeface="Verdana" panose="020B0604030504040204" pitchFamily="34" charset="0"/>
                <a:ea typeface="Verdana" panose="020B0604030504040204" pitchFamily="34" charset="0"/>
                <a:cs typeface="Verdana"/>
              </a:rPr>
              <a:t> </a:t>
            </a:r>
          </a:p>
          <a:p>
            <a:pPr marL="914400" lvl="2" indent="0" algn="just">
              <a:buNone/>
            </a:pPr>
            <a:r>
              <a:rPr lang="it-IT" sz="1800" spc="-5" dirty="0">
                <a:solidFill>
                  <a:srgbClr val="1F497D"/>
                </a:solidFill>
                <a:latin typeface="Verdana" panose="020B0604030504040204" pitchFamily="34" charset="0"/>
                <a:ea typeface="Verdana" panose="020B0604030504040204" pitchFamily="34" charset="0"/>
                <a:cs typeface="Verdana"/>
              </a:rPr>
              <a:t>le ore e i minuti di presenza di ogni partecipante nella specifica lezione.</a:t>
            </a:r>
          </a:p>
          <a:p>
            <a:pPr marL="914400" lvl="2" indent="0" algn="just">
              <a:buNone/>
            </a:pPr>
            <a:endParaRPr lang="it-IT" sz="1800" spc="-5" dirty="0">
              <a:solidFill>
                <a:srgbClr val="1F497D"/>
              </a:solidFill>
              <a:latin typeface="Verdana" panose="020B0604030504040204" pitchFamily="34" charset="0"/>
              <a:ea typeface="Verdana" panose="020B0604030504040204" pitchFamily="34" charset="0"/>
              <a:cs typeface="Verdana"/>
            </a:endParaRPr>
          </a:p>
          <a:p>
            <a:pPr marL="914400" lvl="2" indent="0" algn="just">
              <a:buNone/>
            </a:pPr>
            <a:r>
              <a:rPr lang="it-IT" sz="1800" spc="-5" dirty="0">
                <a:solidFill>
                  <a:srgbClr val="1F497D"/>
                </a:solidFill>
                <a:latin typeface="Verdana" panose="020B0604030504040204" pitchFamily="34" charset="0"/>
                <a:ea typeface="Verdana" panose="020B0604030504040204" pitchFamily="34" charset="0"/>
                <a:cs typeface="Verdana"/>
              </a:rPr>
              <a:t>la registrazione delle presenze deve obbligatoriamente essere fatta a conclusione di ciascuna data di lezione nel periodo temporale compreso tra 5 minuti prima e 48 ore dopo il termine previsto della  lezione. </a:t>
            </a:r>
          </a:p>
          <a:p>
            <a:pPr marL="914400" lvl="2" indent="0" algn="just">
              <a:buNone/>
            </a:pPr>
            <a:endParaRPr lang="it-IT" sz="1800" spc="-5" dirty="0">
              <a:solidFill>
                <a:srgbClr val="1F497D"/>
              </a:solidFill>
              <a:latin typeface="Verdana" panose="020B0604030504040204" pitchFamily="34" charset="0"/>
              <a:ea typeface="Verdana" panose="020B0604030504040204" pitchFamily="34" charset="0"/>
              <a:cs typeface="Verdana"/>
            </a:endParaRPr>
          </a:p>
          <a:p>
            <a:pPr marL="914400" lvl="2" indent="0" algn="just">
              <a:buNone/>
            </a:pPr>
            <a:r>
              <a:rPr lang="it-IT" sz="1800" spc="-5" dirty="0">
                <a:solidFill>
                  <a:srgbClr val="1F497D"/>
                </a:solidFill>
                <a:latin typeface="Verdana" panose="020B0604030504040204" pitchFamily="34" charset="0"/>
                <a:ea typeface="Verdana" panose="020B0604030504040204" pitchFamily="34" charset="0"/>
                <a:cs typeface="Verdana"/>
              </a:rPr>
              <a:t>Nel caso di presenza del partecipante inferiore a quanto previsto, dovrà obbligatoriamente essere inserita nel corrispondente campo note la motivazione “uscita anticipata” o “entrata in ritardo” “uscita anticipata  con successivo rientro”.</a:t>
            </a:r>
          </a:p>
          <a:p>
            <a:pPr marL="914400" lvl="2" indent="0" algn="just">
              <a:buNone/>
            </a:pPr>
            <a:endParaRPr lang="it-IT" sz="1800" spc="-5" dirty="0">
              <a:solidFill>
                <a:srgbClr val="1F497D"/>
              </a:solidFill>
              <a:latin typeface="Verdana" panose="020B0604030504040204" pitchFamily="34" charset="0"/>
              <a:ea typeface="Verdana" panose="020B0604030504040204" pitchFamily="34" charset="0"/>
              <a:cs typeface="Verdana"/>
            </a:endParaRPr>
          </a:p>
          <a:p>
            <a:pPr marL="914400" lvl="2" indent="0" algn="just">
              <a:buNone/>
            </a:pPr>
            <a:r>
              <a:rPr lang="it-IT" sz="1800" spc="-5" dirty="0">
                <a:solidFill>
                  <a:srgbClr val="1F497D"/>
                </a:solidFill>
                <a:latin typeface="Verdana" panose="020B0604030504040204" pitchFamily="34" charset="0"/>
                <a:ea typeface="Verdana" panose="020B0604030504040204" pitchFamily="34" charset="0"/>
                <a:cs typeface="Verdana"/>
              </a:rPr>
              <a:t>I dati delle presenze inseriti saranno automaticamente conteggiati nel sistema e riportati nell’elenco partecipanti a termine.</a:t>
            </a:r>
          </a:p>
        </p:txBody>
      </p:sp>
    </p:spTree>
    <p:extLst>
      <p:ext uri="{BB962C8B-B14F-4D97-AF65-F5344CB8AC3E}">
        <p14:creationId xmlns:p14="http://schemas.microsoft.com/office/powerpoint/2010/main" val="18957188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FEE6A-5CD6-9A72-4563-35CD3A4B31C4}"/>
            </a:ext>
          </a:extLst>
        </p:cNvPr>
        <p:cNvGrpSpPr/>
        <p:nvPr/>
      </p:nvGrpSpPr>
      <p:grpSpPr>
        <a:xfrm>
          <a:off x="0" y="0"/>
          <a:ext cx="0" cy="0"/>
          <a:chOff x="0" y="0"/>
          <a:chExt cx="0" cy="0"/>
        </a:xfrm>
      </p:grpSpPr>
      <p:sp>
        <p:nvSpPr>
          <p:cNvPr id="12" name="Freeform 17">
            <a:extLst>
              <a:ext uri="{FF2B5EF4-FFF2-40B4-BE49-F238E27FC236}">
                <a16:creationId xmlns:a16="http://schemas.microsoft.com/office/drawing/2014/main" id="{D330DD21-3742-4249-4184-ED7D3E561066}"/>
              </a:ext>
            </a:extLst>
          </p:cNvPr>
          <p:cNvSpPr/>
          <p:nvPr/>
        </p:nvSpPr>
        <p:spPr>
          <a:xfrm>
            <a:off x="9575571" y="-659963"/>
            <a:ext cx="2540229" cy="1164351"/>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767171"/>
              </a:solidFill>
              <a:effectLst/>
              <a:uLnTx/>
              <a:uFillTx/>
              <a:latin typeface="Roboto" panose="02000000000000000000" pitchFamily="2" charset="0"/>
              <a:ea typeface="+mn-ea"/>
              <a:cs typeface="+mn-cs"/>
            </a:endParaRPr>
          </a:p>
        </p:txBody>
      </p:sp>
      <p:sp>
        <p:nvSpPr>
          <p:cNvPr id="4" name="Titolo 3">
            <a:extLst>
              <a:ext uri="{FF2B5EF4-FFF2-40B4-BE49-F238E27FC236}">
                <a16:creationId xmlns:a16="http://schemas.microsoft.com/office/drawing/2014/main" id="{70B41A33-758C-F239-434F-DC1A971A6384}"/>
              </a:ext>
            </a:extLst>
          </p:cNvPr>
          <p:cNvSpPr>
            <a:spLocks noGrp="1"/>
          </p:cNvSpPr>
          <p:nvPr>
            <p:ph type="title"/>
          </p:nvPr>
        </p:nvSpPr>
        <p:spPr>
          <a:xfrm>
            <a:off x="838200" y="365125"/>
            <a:ext cx="10515600" cy="805307"/>
          </a:xfrm>
        </p:spPr>
        <p:txBody>
          <a:bodyPr>
            <a:normAutofit fontScale="90000"/>
          </a:bodyPr>
          <a:lstStyle/>
          <a:p>
            <a:pPr algn="ctr"/>
            <a:br>
              <a:rPr lang="it-IT" spc="-5" dirty="0">
                <a:solidFill>
                  <a:srgbClr val="1F497D"/>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a:rPr>
            </a:br>
            <a:br>
              <a:rPr lang="it-IT" spc="-5" dirty="0">
                <a:solidFill>
                  <a:srgbClr val="1F497D"/>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a:rPr>
            </a:br>
            <a:r>
              <a:rPr lang="it-IT" sz="3100" spc="-5" dirty="0">
                <a:solidFill>
                  <a:srgbClr val="1F497D"/>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a:rPr>
              <a:t>REGISTRO ELETTRONICO:</a:t>
            </a:r>
            <a:br>
              <a:rPr lang="it-IT" sz="3100" spc="-5" dirty="0">
                <a:solidFill>
                  <a:srgbClr val="1F497D"/>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a:rPr>
            </a:br>
            <a:r>
              <a:rPr lang="it-IT" sz="3100" spc="-5" dirty="0">
                <a:solidFill>
                  <a:srgbClr val="1F497D"/>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a:rPr>
              <a:t>NOVITA’</a:t>
            </a:r>
            <a:br>
              <a:rPr lang="it-IT" sz="3100" spc="-5" dirty="0">
                <a:solidFill>
                  <a:srgbClr val="1F497D"/>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a:rPr>
            </a:br>
            <a:br>
              <a:rPr lang="it-IT" spc="-5" dirty="0">
                <a:solidFill>
                  <a:srgbClr val="1F497D"/>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a:rPr>
            </a:br>
            <a:endParaRPr lang="it-IT" dirty="0"/>
          </a:p>
        </p:txBody>
      </p:sp>
      <p:sp>
        <p:nvSpPr>
          <p:cNvPr id="6" name="Segnaposto contenuto 5">
            <a:extLst>
              <a:ext uri="{FF2B5EF4-FFF2-40B4-BE49-F238E27FC236}">
                <a16:creationId xmlns:a16="http://schemas.microsoft.com/office/drawing/2014/main" id="{A801E8D8-B810-F02F-C5D1-7EDCCC41B9DE}"/>
              </a:ext>
            </a:extLst>
          </p:cNvPr>
          <p:cNvSpPr>
            <a:spLocks noGrp="1"/>
          </p:cNvSpPr>
          <p:nvPr>
            <p:ph idx="1"/>
          </p:nvPr>
        </p:nvSpPr>
        <p:spPr>
          <a:xfrm>
            <a:off x="548640" y="1170433"/>
            <a:ext cx="10805160" cy="4745784"/>
          </a:xfrm>
        </p:spPr>
        <p:txBody>
          <a:bodyPr>
            <a:normAutofit/>
          </a:bodyPr>
          <a:lstStyle/>
          <a:p>
            <a:pPr marL="914400" lvl="2" indent="0" algn="just">
              <a:buNone/>
            </a:pPr>
            <a:r>
              <a:rPr lang="it-IT" sz="1800" spc="-5" dirty="0">
                <a:solidFill>
                  <a:srgbClr val="1F497D"/>
                </a:solidFill>
                <a:latin typeface="Verdana" panose="020B0604030504040204" pitchFamily="34" charset="0"/>
                <a:ea typeface="Verdana" panose="020B0604030504040204" pitchFamily="34" charset="0"/>
                <a:cs typeface="Verdana"/>
              </a:rPr>
              <a:t>Fermo restando che la responsabilità dei dati inseriti resta in capo al responsabile di progetto, eventuali errori/omissioni nell’imputazione della presenza saranno verificati e se del caso corretti in sede di verifica amministrativo contabile dall’incaricato della verifica.</a:t>
            </a:r>
          </a:p>
          <a:p>
            <a:pPr marL="914400" lvl="2" indent="0" algn="just">
              <a:buNone/>
            </a:pPr>
            <a:endParaRPr lang="it-IT" sz="1800" spc="-5" dirty="0">
              <a:solidFill>
                <a:srgbClr val="1F497D"/>
              </a:solidFill>
              <a:latin typeface="Verdana" panose="020B0604030504040204" pitchFamily="34" charset="0"/>
              <a:ea typeface="Verdana" panose="020B0604030504040204" pitchFamily="34" charset="0"/>
              <a:cs typeface="Verdana"/>
            </a:endParaRPr>
          </a:p>
          <a:p>
            <a:pPr marL="914400" lvl="2" indent="0" algn="just">
              <a:buNone/>
            </a:pPr>
            <a:r>
              <a:rPr lang="it-IT" sz="1800" spc="-5" dirty="0">
                <a:solidFill>
                  <a:srgbClr val="1F497D"/>
                </a:solidFill>
                <a:latin typeface="Verdana" panose="020B0604030504040204" pitchFamily="34" charset="0"/>
                <a:ea typeface="Verdana" panose="020B0604030504040204" pitchFamily="34" charset="0"/>
                <a:cs typeface="Verdana"/>
              </a:rPr>
              <a:t>Resta confermata la necessità di continuare ad utilizzare anche un registro/time </a:t>
            </a:r>
            <a:r>
              <a:rPr lang="it-IT" sz="1800" spc="-5" dirty="0" err="1">
                <a:solidFill>
                  <a:srgbClr val="1F497D"/>
                </a:solidFill>
                <a:latin typeface="Verdana" panose="020B0604030504040204" pitchFamily="34" charset="0"/>
                <a:ea typeface="Verdana" panose="020B0604030504040204" pitchFamily="34" charset="0"/>
                <a:cs typeface="Verdana"/>
              </a:rPr>
              <a:t>sheet</a:t>
            </a:r>
            <a:r>
              <a:rPr lang="it-IT" sz="1800" spc="-5" dirty="0">
                <a:solidFill>
                  <a:srgbClr val="1F497D"/>
                </a:solidFill>
                <a:latin typeface="Verdana" panose="020B0604030504040204" pitchFamily="34" charset="0"/>
                <a:ea typeface="Verdana" panose="020B0604030504040204" pitchFamily="34" charset="0"/>
                <a:cs typeface="Verdana"/>
              </a:rPr>
              <a:t> cartaceo ma senza necessità di vidimazione.</a:t>
            </a:r>
          </a:p>
          <a:p>
            <a:pPr marL="914400" lvl="2" indent="0" algn="just">
              <a:buNone/>
            </a:pPr>
            <a:r>
              <a:rPr lang="it-IT" sz="1800" spc="-5" dirty="0">
                <a:solidFill>
                  <a:srgbClr val="1F497D"/>
                </a:solidFill>
                <a:latin typeface="Verdana" panose="020B0604030504040204" pitchFamily="34" charset="0"/>
                <a:ea typeface="Verdana" panose="020B0604030504040204" pitchFamily="34" charset="0"/>
                <a:cs typeface="Verdana"/>
              </a:rPr>
              <a:t> </a:t>
            </a:r>
          </a:p>
          <a:p>
            <a:pPr marL="914400" lvl="2" indent="0" algn="just">
              <a:buNone/>
            </a:pPr>
            <a:r>
              <a:rPr lang="it-IT" sz="1800" spc="-5" dirty="0">
                <a:solidFill>
                  <a:srgbClr val="1F497D"/>
                </a:solidFill>
                <a:latin typeface="Verdana" panose="020B0604030504040204" pitchFamily="34" charset="0"/>
                <a:ea typeface="Verdana" panose="020B0604030504040204" pitchFamily="34" charset="0"/>
                <a:cs typeface="Verdana"/>
              </a:rPr>
              <a:t>L’omessa o carente indicazione delle informazioni sopra richiamate potrà essere considerata quale difformità in sede di controlli in itinere ed ex post.</a:t>
            </a:r>
          </a:p>
          <a:p>
            <a:pPr marL="914400" lvl="2" indent="0" algn="just">
              <a:buNone/>
            </a:pPr>
            <a:r>
              <a:rPr lang="it-IT" sz="1800" spc="-5" dirty="0">
                <a:solidFill>
                  <a:srgbClr val="1F497D"/>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a:rPr>
              <a:t> </a:t>
            </a:r>
          </a:p>
        </p:txBody>
      </p:sp>
    </p:spTree>
    <p:extLst>
      <p:ext uri="{BB962C8B-B14F-4D97-AF65-F5344CB8AC3E}">
        <p14:creationId xmlns:p14="http://schemas.microsoft.com/office/powerpoint/2010/main" val="13968108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7ACE2-57BF-6CB0-5B82-84331328979C}"/>
            </a:ext>
          </a:extLst>
        </p:cNvPr>
        <p:cNvGrpSpPr/>
        <p:nvPr/>
      </p:nvGrpSpPr>
      <p:grpSpPr>
        <a:xfrm>
          <a:off x="0" y="0"/>
          <a:ext cx="0" cy="0"/>
          <a:chOff x="0" y="0"/>
          <a:chExt cx="0" cy="0"/>
        </a:xfrm>
      </p:grpSpPr>
      <p:sp>
        <p:nvSpPr>
          <p:cNvPr id="12" name="Freeform 17">
            <a:extLst>
              <a:ext uri="{FF2B5EF4-FFF2-40B4-BE49-F238E27FC236}">
                <a16:creationId xmlns:a16="http://schemas.microsoft.com/office/drawing/2014/main" id="{EC9D5160-5195-1AF2-9577-C42D6C70302A}"/>
              </a:ext>
            </a:extLst>
          </p:cNvPr>
          <p:cNvSpPr/>
          <p:nvPr/>
        </p:nvSpPr>
        <p:spPr>
          <a:xfrm>
            <a:off x="9575571" y="-659963"/>
            <a:ext cx="2540229" cy="1164351"/>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767171"/>
              </a:solidFill>
              <a:effectLst/>
              <a:uLnTx/>
              <a:uFillTx/>
              <a:latin typeface="Roboto" panose="02000000000000000000" pitchFamily="2" charset="0"/>
              <a:ea typeface="+mn-ea"/>
              <a:cs typeface="+mn-cs"/>
            </a:endParaRPr>
          </a:p>
        </p:txBody>
      </p:sp>
      <p:sp>
        <p:nvSpPr>
          <p:cNvPr id="4" name="Titolo 3">
            <a:extLst>
              <a:ext uri="{FF2B5EF4-FFF2-40B4-BE49-F238E27FC236}">
                <a16:creationId xmlns:a16="http://schemas.microsoft.com/office/drawing/2014/main" id="{882BFFE8-5E10-691B-2FEC-E0E34694217E}"/>
              </a:ext>
            </a:extLst>
          </p:cNvPr>
          <p:cNvSpPr>
            <a:spLocks noGrp="1"/>
          </p:cNvSpPr>
          <p:nvPr>
            <p:ph type="title"/>
          </p:nvPr>
        </p:nvSpPr>
        <p:spPr>
          <a:xfrm>
            <a:off x="838200" y="365125"/>
            <a:ext cx="10515600" cy="805307"/>
          </a:xfrm>
        </p:spPr>
        <p:txBody>
          <a:bodyPr>
            <a:normAutofit fontScale="90000"/>
          </a:bodyPr>
          <a:lstStyle/>
          <a:p>
            <a:pPr algn="ctr"/>
            <a:br>
              <a:rPr lang="it-IT" spc="-5" dirty="0">
                <a:solidFill>
                  <a:srgbClr val="1F497D"/>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a:rPr>
            </a:br>
            <a:br>
              <a:rPr lang="it-IT" spc="-5" dirty="0">
                <a:solidFill>
                  <a:srgbClr val="1F497D"/>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a:rPr>
            </a:br>
            <a:r>
              <a:rPr lang="it-IT" dirty="0">
                <a:solidFill>
                  <a:srgbClr val="1F497D"/>
                </a:solidFill>
              </a:rPr>
              <a:t>«VECCHIE NOVITA’»</a:t>
            </a:r>
            <a:br>
              <a:rPr lang="it-IT" dirty="0">
                <a:solidFill>
                  <a:srgbClr val="1F497D"/>
                </a:solidFill>
              </a:rPr>
            </a:br>
            <a:br>
              <a:rPr lang="it-IT" spc="-5" dirty="0">
                <a:solidFill>
                  <a:srgbClr val="1F497D"/>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a:rPr>
            </a:br>
            <a:endParaRPr lang="it-IT" dirty="0"/>
          </a:p>
        </p:txBody>
      </p:sp>
      <p:sp>
        <p:nvSpPr>
          <p:cNvPr id="6" name="Segnaposto contenuto 5">
            <a:extLst>
              <a:ext uri="{FF2B5EF4-FFF2-40B4-BE49-F238E27FC236}">
                <a16:creationId xmlns:a16="http://schemas.microsoft.com/office/drawing/2014/main" id="{9899D822-D661-D325-694C-2B86EF91BEB0}"/>
              </a:ext>
            </a:extLst>
          </p:cNvPr>
          <p:cNvSpPr>
            <a:spLocks noGrp="1"/>
          </p:cNvSpPr>
          <p:nvPr>
            <p:ph idx="1"/>
          </p:nvPr>
        </p:nvSpPr>
        <p:spPr>
          <a:xfrm>
            <a:off x="548640" y="1170433"/>
            <a:ext cx="10805160" cy="4745784"/>
          </a:xfrm>
        </p:spPr>
        <p:txBody>
          <a:bodyPr>
            <a:normAutofit/>
          </a:bodyPr>
          <a:lstStyle/>
          <a:p>
            <a:r>
              <a:rPr lang="it-IT" dirty="0">
                <a:solidFill>
                  <a:srgbClr val="1F497D"/>
                </a:solidFill>
              </a:rPr>
              <a:t>PARTECIPAZIONE ALL’INVITO DI AZIENDE CHE HANNO GIÀ ATTIVATO IL CONTO AZIENDALE O CHE LO ATTIVERANNO PRIMA DELLA CANDIDATURA DI PROGETTI</a:t>
            </a:r>
          </a:p>
          <a:p>
            <a:pPr marL="914400" lvl="2" indent="0" algn="just">
              <a:buNone/>
            </a:pPr>
            <a:r>
              <a:rPr lang="it-IT" sz="1800" spc="-5" dirty="0">
                <a:solidFill>
                  <a:srgbClr val="1F497D"/>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a:rPr>
              <a:t> </a:t>
            </a:r>
          </a:p>
        </p:txBody>
      </p:sp>
    </p:spTree>
    <p:extLst>
      <p:ext uri="{BB962C8B-B14F-4D97-AF65-F5344CB8AC3E}">
        <p14:creationId xmlns:p14="http://schemas.microsoft.com/office/powerpoint/2010/main" val="29014827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2DF26-F79A-1B3D-065D-335222D50DCA}"/>
            </a:ext>
          </a:extLst>
        </p:cNvPr>
        <p:cNvGrpSpPr/>
        <p:nvPr/>
      </p:nvGrpSpPr>
      <p:grpSpPr>
        <a:xfrm>
          <a:off x="0" y="0"/>
          <a:ext cx="0" cy="0"/>
          <a:chOff x="0" y="0"/>
          <a:chExt cx="0" cy="0"/>
        </a:xfrm>
      </p:grpSpPr>
      <p:sp>
        <p:nvSpPr>
          <p:cNvPr id="12" name="Freeform 17">
            <a:extLst>
              <a:ext uri="{FF2B5EF4-FFF2-40B4-BE49-F238E27FC236}">
                <a16:creationId xmlns:a16="http://schemas.microsoft.com/office/drawing/2014/main" id="{43972E1C-8D1A-7B16-8008-F38C1EEE5FE3}"/>
              </a:ext>
            </a:extLst>
          </p:cNvPr>
          <p:cNvSpPr/>
          <p:nvPr/>
        </p:nvSpPr>
        <p:spPr>
          <a:xfrm>
            <a:off x="9575571" y="-659963"/>
            <a:ext cx="2540229" cy="1164351"/>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767171"/>
              </a:solidFill>
              <a:effectLst/>
              <a:uLnTx/>
              <a:uFillTx/>
              <a:latin typeface="Roboto" panose="02000000000000000000" pitchFamily="2" charset="0"/>
              <a:ea typeface="+mn-ea"/>
              <a:cs typeface="+mn-cs"/>
            </a:endParaRPr>
          </a:p>
        </p:txBody>
      </p:sp>
      <p:sp>
        <p:nvSpPr>
          <p:cNvPr id="4" name="Titolo 3">
            <a:extLst>
              <a:ext uri="{FF2B5EF4-FFF2-40B4-BE49-F238E27FC236}">
                <a16:creationId xmlns:a16="http://schemas.microsoft.com/office/drawing/2014/main" id="{2E5BF066-CC59-A80C-16B6-99A451467341}"/>
              </a:ext>
            </a:extLst>
          </p:cNvPr>
          <p:cNvSpPr>
            <a:spLocks noGrp="1"/>
          </p:cNvSpPr>
          <p:nvPr>
            <p:ph type="title"/>
          </p:nvPr>
        </p:nvSpPr>
        <p:spPr>
          <a:xfrm>
            <a:off x="838200" y="365125"/>
            <a:ext cx="10515600" cy="805307"/>
          </a:xfrm>
        </p:spPr>
        <p:txBody>
          <a:bodyPr>
            <a:normAutofit fontScale="90000"/>
          </a:bodyPr>
          <a:lstStyle/>
          <a:p>
            <a:pPr algn="ctr"/>
            <a:br>
              <a:rPr lang="it-IT" spc="-5" dirty="0">
                <a:solidFill>
                  <a:srgbClr val="1F497D"/>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a:rPr>
            </a:br>
            <a:br>
              <a:rPr lang="it-IT" spc="-5" dirty="0">
                <a:solidFill>
                  <a:srgbClr val="1F497D"/>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a:rPr>
            </a:br>
            <a:r>
              <a:rPr lang="it-IT" dirty="0">
                <a:solidFill>
                  <a:srgbClr val="1F497D"/>
                </a:solidFill>
              </a:rPr>
              <a:t>«VECCHIE NOVITA’»</a:t>
            </a:r>
            <a:br>
              <a:rPr lang="it-IT" dirty="0">
                <a:solidFill>
                  <a:srgbClr val="1F497D"/>
                </a:solidFill>
              </a:rPr>
            </a:br>
            <a:br>
              <a:rPr lang="it-IT" spc="-5" dirty="0">
                <a:solidFill>
                  <a:srgbClr val="1F497D"/>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a:rPr>
            </a:br>
            <a:endParaRPr lang="it-IT" dirty="0"/>
          </a:p>
        </p:txBody>
      </p:sp>
      <p:sp>
        <p:nvSpPr>
          <p:cNvPr id="6" name="Segnaposto contenuto 5">
            <a:extLst>
              <a:ext uri="{FF2B5EF4-FFF2-40B4-BE49-F238E27FC236}">
                <a16:creationId xmlns:a16="http://schemas.microsoft.com/office/drawing/2014/main" id="{50142C48-EE6A-ED93-EFDB-EECB9A0F127C}"/>
              </a:ext>
            </a:extLst>
          </p:cNvPr>
          <p:cNvSpPr>
            <a:spLocks noGrp="1"/>
          </p:cNvSpPr>
          <p:nvPr>
            <p:ph idx="1"/>
          </p:nvPr>
        </p:nvSpPr>
        <p:spPr>
          <a:xfrm>
            <a:off x="548640" y="1170433"/>
            <a:ext cx="10805160" cy="4745784"/>
          </a:xfrm>
        </p:spPr>
        <p:txBody>
          <a:bodyPr>
            <a:normAutofit/>
          </a:bodyPr>
          <a:lstStyle/>
          <a:p>
            <a:pPr marL="0" indent="0">
              <a:buNone/>
            </a:pPr>
            <a:r>
              <a:rPr lang="it-IT" sz="2000" b="1" dirty="0">
                <a:solidFill>
                  <a:srgbClr val="1F497D"/>
                </a:solidFill>
              </a:rPr>
              <a:t>COINVOLGIMENTO DI DOCENTI INTERNI ALL’AZIENDA BENEFICIARIA (TITOLARE – SOCIO – DIPENDENTI O ASSIMILATI)</a:t>
            </a:r>
          </a:p>
          <a:p>
            <a:pPr marL="0" indent="0">
              <a:buNone/>
            </a:pPr>
            <a:endParaRPr lang="it-IT" sz="2000" b="1" dirty="0">
              <a:solidFill>
                <a:srgbClr val="1F497D"/>
              </a:solidFill>
            </a:endParaRPr>
          </a:p>
          <a:p>
            <a:pPr algn="just"/>
            <a:r>
              <a:rPr lang="it-IT" sz="2000" dirty="0">
                <a:solidFill>
                  <a:srgbClr val="1F497D"/>
                </a:solidFill>
              </a:rPr>
              <a:t>la Titolarità del progetto deve essere in capo ad un Ente di formazione e/o Agenzia formativa accreditata per la formazione continua presso la Regione territorialmente competente; </a:t>
            </a:r>
          </a:p>
          <a:p>
            <a:pPr marL="0" indent="0" algn="ctr">
              <a:buNone/>
            </a:pPr>
            <a:r>
              <a:rPr lang="it-IT" sz="2000" i="1" dirty="0">
                <a:solidFill>
                  <a:srgbClr val="1F497D"/>
                </a:solidFill>
              </a:rPr>
              <a:t>oppure</a:t>
            </a:r>
          </a:p>
          <a:p>
            <a:pPr marL="0" indent="0" algn="ctr">
              <a:lnSpc>
                <a:spcPct val="100000"/>
              </a:lnSpc>
              <a:buNone/>
            </a:pPr>
            <a:endParaRPr lang="it-IT" sz="2000" i="1" dirty="0">
              <a:solidFill>
                <a:srgbClr val="1F497D"/>
              </a:solidFill>
            </a:endParaRPr>
          </a:p>
          <a:p>
            <a:pPr algn="just"/>
            <a:r>
              <a:rPr lang="it-IT" sz="2000" dirty="0">
                <a:solidFill>
                  <a:srgbClr val="1F497D"/>
                </a:solidFill>
              </a:rPr>
              <a:t>sarà necessario inserire in delega, una struttura formativa accreditata al livello regionale anche per poter rilasciare la dichiarazione di competenze rafforzata.</a:t>
            </a:r>
          </a:p>
          <a:p>
            <a:pPr marL="914400" lvl="2" indent="0" algn="just">
              <a:buNone/>
            </a:pPr>
            <a:endParaRPr lang="it-IT" sz="1800" spc="-5" dirty="0">
              <a:solidFill>
                <a:srgbClr val="1F497D"/>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a:endParaRPr>
          </a:p>
        </p:txBody>
      </p:sp>
    </p:spTree>
    <p:extLst>
      <p:ext uri="{BB962C8B-B14F-4D97-AF65-F5344CB8AC3E}">
        <p14:creationId xmlns:p14="http://schemas.microsoft.com/office/powerpoint/2010/main" val="40159365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0C170-0B4F-083C-7287-7AB8060C5F35}"/>
            </a:ext>
          </a:extLst>
        </p:cNvPr>
        <p:cNvGrpSpPr/>
        <p:nvPr/>
      </p:nvGrpSpPr>
      <p:grpSpPr>
        <a:xfrm>
          <a:off x="0" y="0"/>
          <a:ext cx="0" cy="0"/>
          <a:chOff x="0" y="0"/>
          <a:chExt cx="0" cy="0"/>
        </a:xfrm>
      </p:grpSpPr>
      <p:sp>
        <p:nvSpPr>
          <p:cNvPr id="12" name="Freeform 17">
            <a:extLst>
              <a:ext uri="{FF2B5EF4-FFF2-40B4-BE49-F238E27FC236}">
                <a16:creationId xmlns:a16="http://schemas.microsoft.com/office/drawing/2014/main" id="{A6AF3FE2-254B-6906-F860-D0E6131F4F4F}"/>
              </a:ext>
            </a:extLst>
          </p:cNvPr>
          <p:cNvSpPr/>
          <p:nvPr/>
        </p:nvSpPr>
        <p:spPr>
          <a:xfrm>
            <a:off x="9575571" y="-659963"/>
            <a:ext cx="2540229" cy="1164351"/>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767171"/>
              </a:solidFill>
              <a:effectLst/>
              <a:uLnTx/>
              <a:uFillTx/>
              <a:latin typeface="Roboto" panose="02000000000000000000" pitchFamily="2" charset="0"/>
              <a:ea typeface="+mn-ea"/>
              <a:cs typeface="+mn-cs"/>
            </a:endParaRPr>
          </a:p>
        </p:txBody>
      </p:sp>
      <p:sp>
        <p:nvSpPr>
          <p:cNvPr id="4" name="Titolo 3">
            <a:extLst>
              <a:ext uri="{FF2B5EF4-FFF2-40B4-BE49-F238E27FC236}">
                <a16:creationId xmlns:a16="http://schemas.microsoft.com/office/drawing/2014/main" id="{0D4147A9-3627-6DE4-BBCF-7036637E0413}"/>
              </a:ext>
            </a:extLst>
          </p:cNvPr>
          <p:cNvSpPr>
            <a:spLocks noGrp="1"/>
          </p:cNvSpPr>
          <p:nvPr>
            <p:ph type="title"/>
          </p:nvPr>
        </p:nvSpPr>
        <p:spPr>
          <a:xfrm>
            <a:off x="838200" y="365125"/>
            <a:ext cx="10515600" cy="1164351"/>
          </a:xfrm>
        </p:spPr>
        <p:txBody>
          <a:bodyPr>
            <a:normAutofit fontScale="90000"/>
          </a:bodyPr>
          <a:lstStyle/>
          <a:p>
            <a:pPr algn="ctr"/>
            <a:br>
              <a:rPr lang="it-IT" spc="-5" dirty="0">
                <a:solidFill>
                  <a:srgbClr val="1F497D"/>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a:rPr>
            </a:br>
            <a:br>
              <a:rPr lang="it-IT" spc="-5" dirty="0">
                <a:solidFill>
                  <a:srgbClr val="1F497D"/>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a:rPr>
            </a:br>
            <a:r>
              <a:rPr lang="it-IT" dirty="0">
                <a:solidFill>
                  <a:srgbClr val="1F497D"/>
                </a:solidFill>
              </a:rPr>
              <a:t>«VECCHIE NOVITA’»</a:t>
            </a:r>
            <a:br>
              <a:rPr lang="it-IT" dirty="0">
                <a:solidFill>
                  <a:srgbClr val="1F497D"/>
                </a:solidFill>
              </a:rPr>
            </a:br>
            <a:r>
              <a:rPr lang="it-IT" sz="2200" dirty="0">
                <a:solidFill>
                  <a:srgbClr val="1F497D"/>
                </a:solidFill>
              </a:rPr>
              <a:t>PUNTEGGIO ECONOMICITA’ LINEE 1 -6</a:t>
            </a:r>
            <a:br>
              <a:rPr lang="it-IT" sz="2200" dirty="0">
                <a:solidFill>
                  <a:srgbClr val="1F497D"/>
                </a:solidFill>
              </a:rPr>
            </a:br>
            <a:br>
              <a:rPr lang="it-IT" dirty="0">
                <a:solidFill>
                  <a:srgbClr val="1F497D"/>
                </a:solidFill>
              </a:rPr>
            </a:br>
            <a:br>
              <a:rPr lang="it-IT" spc="-5" dirty="0">
                <a:solidFill>
                  <a:srgbClr val="1F497D"/>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a:rPr>
            </a:br>
            <a:endParaRPr lang="it-IT" dirty="0"/>
          </a:p>
        </p:txBody>
      </p:sp>
      <p:sp>
        <p:nvSpPr>
          <p:cNvPr id="6" name="Segnaposto contenuto 5">
            <a:extLst>
              <a:ext uri="{FF2B5EF4-FFF2-40B4-BE49-F238E27FC236}">
                <a16:creationId xmlns:a16="http://schemas.microsoft.com/office/drawing/2014/main" id="{537E67BD-C491-68B0-26B9-F3FFCDC32207}"/>
              </a:ext>
            </a:extLst>
          </p:cNvPr>
          <p:cNvSpPr>
            <a:spLocks noGrp="1"/>
          </p:cNvSpPr>
          <p:nvPr>
            <p:ph idx="1"/>
          </p:nvPr>
        </p:nvSpPr>
        <p:spPr>
          <a:xfrm>
            <a:off x="548640" y="1170433"/>
            <a:ext cx="10805160" cy="4745784"/>
          </a:xfrm>
        </p:spPr>
        <p:txBody>
          <a:bodyPr>
            <a:normAutofit/>
          </a:bodyPr>
          <a:lstStyle/>
          <a:p>
            <a:pPr marL="0" indent="0">
              <a:buNone/>
            </a:pPr>
            <a:r>
              <a:rPr lang="it-IT" sz="2000" dirty="0">
                <a:solidFill>
                  <a:srgbClr val="1F497D"/>
                </a:solidFill>
              </a:rPr>
              <a:t>- REVISIONE:</a:t>
            </a:r>
          </a:p>
          <a:p>
            <a:pPr marL="0" indent="0">
              <a:buNone/>
            </a:pPr>
            <a:r>
              <a:rPr lang="it-IT" sz="2000" dirty="0">
                <a:solidFill>
                  <a:srgbClr val="1F497D"/>
                </a:solidFill>
              </a:rPr>
              <a:t>	- 2 PUNTI ASSEGNATI COME IN PRECEDENZA</a:t>
            </a:r>
          </a:p>
          <a:p>
            <a:pPr marL="0" indent="0">
              <a:buNone/>
            </a:pPr>
            <a:r>
              <a:rPr lang="it-IT" sz="2000" dirty="0">
                <a:solidFill>
                  <a:srgbClr val="1F497D"/>
                </a:solidFill>
              </a:rPr>
              <a:t>	- 1 PUNTO ASSEGNATO  SE VOCE 1.01 DOCENZA &gt; DEL 35% DEL CONTRIBUTO 	  	   TOTALE RICHIESTO</a:t>
            </a:r>
          </a:p>
          <a:p>
            <a:endParaRPr lang="it-IT" sz="2000" dirty="0">
              <a:solidFill>
                <a:srgbClr val="1F497D"/>
              </a:solidFill>
            </a:endParaRPr>
          </a:p>
          <a:p>
            <a:pPr algn="just"/>
            <a:endParaRPr lang="it-IT" sz="2000" dirty="0">
              <a:solidFill>
                <a:srgbClr val="1F497D"/>
              </a:solidFill>
            </a:endParaRPr>
          </a:p>
          <a:p>
            <a:pPr algn="just"/>
            <a:r>
              <a:rPr lang="it-IT" sz="2000" dirty="0">
                <a:solidFill>
                  <a:srgbClr val="1F497D"/>
                </a:solidFill>
              </a:rPr>
              <a:t>IN QUESTO CASO GLI IMPORTI PREVISTI PER LA VOCE DOCENZA </a:t>
            </a:r>
            <a:r>
              <a:rPr lang="it-IT" sz="2000" b="1" u="sng" dirty="0">
                <a:solidFill>
                  <a:srgbClr val="1F497D"/>
                </a:solidFill>
              </a:rPr>
              <a:t>NON POTRANNO ESSERE RIDOTTI</a:t>
            </a:r>
            <a:r>
              <a:rPr lang="it-IT" sz="2000" dirty="0">
                <a:solidFill>
                  <a:srgbClr val="1F497D"/>
                </a:solidFill>
              </a:rPr>
              <a:t> IN FASE DI RENDICONTAZIONE PER INCREMENTARE ALTRE VOCI DI SPESA	</a:t>
            </a:r>
          </a:p>
          <a:p>
            <a:pPr marL="914400" lvl="2" indent="0" algn="just">
              <a:buNone/>
            </a:pPr>
            <a:endParaRPr lang="it-IT" sz="1800" spc="-5" dirty="0">
              <a:solidFill>
                <a:srgbClr val="1F497D"/>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a:endParaRPr>
          </a:p>
        </p:txBody>
      </p:sp>
    </p:spTree>
    <p:extLst>
      <p:ext uri="{BB962C8B-B14F-4D97-AF65-F5344CB8AC3E}">
        <p14:creationId xmlns:p14="http://schemas.microsoft.com/office/powerpoint/2010/main" val="34373769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3EED4-F905-3273-D73E-7A7EDF61B5FB}"/>
            </a:ext>
          </a:extLst>
        </p:cNvPr>
        <p:cNvGrpSpPr/>
        <p:nvPr/>
      </p:nvGrpSpPr>
      <p:grpSpPr>
        <a:xfrm>
          <a:off x="0" y="0"/>
          <a:ext cx="0" cy="0"/>
          <a:chOff x="0" y="0"/>
          <a:chExt cx="0" cy="0"/>
        </a:xfrm>
      </p:grpSpPr>
      <p:sp>
        <p:nvSpPr>
          <p:cNvPr id="12" name="Freeform 17">
            <a:extLst>
              <a:ext uri="{FF2B5EF4-FFF2-40B4-BE49-F238E27FC236}">
                <a16:creationId xmlns:a16="http://schemas.microsoft.com/office/drawing/2014/main" id="{239FB74B-71F1-D8DB-D87F-AF190422B902}"/>
              </a:ext>
            </a:extLst>
          </p:cNvPr>
          <p:cNvSpPr/>
          <p:nvPr/>
        </p:nvSpPr>
        <p:spPr>
          <a:xfrm>
            <a:off x="9575571" y="-659963"/>
            <a:ext cx="2540229" cy="1164351"/>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767171"/>
              </a:solidFill>
              <a:effectLst/>
              <a:uLnTx/>
              <a:uFillTx/>
              <a:latin typeface="Roboto" panose="02000000000000000000" pitchFamily="2" charset="0"/>
              <a:ea typeface="+mn-ea"/>
              <a:cs typeface="+mn-cs"/>
            </a:endParaRPr>
          </a:p>
        </p:txBody>
      </p:sp>
      <p:sp>
        <p:nvSpPr>
          <p:cNvPr id="4" name="Titolo 3">
            <a:extLst>
              <a:ext uri="{FF2B5EF4-FFF2-40B4-BE49-F238E27FC236}">
                <a16:creationId xmlns:a16="http://schemas.microsoft.com/office/drawing/2014/main" id="{7E54C16C-EFB2-B355-5D09-EF0041625A5B}"/>
              </a:ext>
            </a:extLst>
          </p:cNvPr>
          <p:cNvSpPr>
            <a:spLocks noGrp="1"/>
          </p:cNvSpPr>
          <p:nvPr>
            <p:ph type="title"/>
          </p:nvPr>
        </p:nvSpPr>
        <p:spPr>
          <a:xfrm>
            <a:off x="838200" y="365125"/>
            <a:ext cx="10515600" cy="1164351"/>
          </a:xfrm>
        </p:spPr>
        <p:txBody>
          <a:bodyPr>
            <a:normAutofit fontScale="90000"/>
          </a:bodyPr>
          <a:lstStyle/>
          <a:p>
            <a:pPr algn="ctr"/>
            <a:br>
              <a:rPr lang="it-IT" spc="-5" dirty="0">
                <a:solidFill>
                  <a:srgbClr val="1F497D"/>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a:rPr>
            </a:br>
            <a:br>
              <a:rPr lang="it-IT" spc="-5" dirty="0">
                <a:solidFill>
                  <a:srgbClr val="1F497D"/>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a:rPr>
            </a:br>
            <a:r>
              <a:rPr lang="it-IT" dirty="0">
                <a:solidFill>
                  <a:srgbClr val="1F497D"/>
                </a:solidFill>
              </a:rPr>
              <a:t>«VECCHIE NOVITA’»</a:t>
            </a:r>
            <a:br>
              <a:rPr lang="it-IT" dirty="0">
                <a:solidFill>
                  <a:srgbClr val="1F497D"/>
                </a:solidFill>
              </a:rPr>
            </a:br>
            <a:r>
              <a:rPr lang="it-IT" sz="2200" dirty="0">
                <a:solidFill>
                  <a:srgbClr val="1F497D"/>
                </a:solidFill>
              </a:rPr>
              <a:t>BUDGET PROGETTO OPERATIVO LINEA 2</a:t>
            </a:r>
            <a:br>
              <a:rPr lang="it-IT" sz="2200" dirty="0">
                <a:solidFill>
                  <a:srgbClr val="1F497D"/>
                </a:solidFill>
              </a:rPr>
            </a:br>
            <a:br>
              <a:rPr lang="it-IT" spc="-5" dirty="0">
                <a:solidFill>
                  <a:srgbClr val="1F497D"/>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a:rPr>
            </a:br>
            <a:endParaRPr lang="it-IT" dirty="0"/>
          </a:p>
        </p:txBody>
      </p:sp>
      <p:sp>
        <p:nvSpPr>
          <p:cNvPr id="6" name="Segnaposto contenuto 5">
            <a:extLst>
              <a:ext uri="{FF2B5EF4-FFF2-40B4-BE49-F238E27FC236}">
                <a16:creationId xmlns:a16="http://schemas.microsoft.com/office/drawing/2014/main" id="{14BF45C3-C75E-4240-B332-151BD875959F}"/>
              </a:ext>
            </a:extLst>
          </p:cNvPr>
          <p:cNvSpPr>
            <a:spLocks noGrp="1"/>
          </p:cNvSpPr>
          <p:nvPr>
            <p:ph idx="1"/>
          </p:nvPr>
        </p:nvSpPr>
        <p:spPr>
          <a:xfrm>
            <a:off x="548640" y="1170433"/>
            <a:ext cx="10981944" cy="4745784"/>
          </a:xfrm>
        </p:spPr>
        <p:txBody>
          <a:bodyPr>
            <a:normAutofit/>
          </a:bodyPr>
          <a:lstStyle/>
          <a:p>
            <a:pPr marL="0" indent="0">
              <a:buNone/>
            </a:pPr>
            <a:r>
              <a:rPr lang="it-IT" sz="2000" dirty="0">
                <a:solidFill>
                  <a:srgbClr val="1F497D"/>
                </a:solidFill>
              </a:rPr>
              <a:t>• Docenti</a:t>
            </a:r>
          </a:p>
          <a:p>
            <a:pPr marL="0" indent="0">
              <a:buNone/>
            </a:pPr>
            <a:r>
              <a:rPr lang="it-IT" sz="2000" dirty="0">
                <a:solidFill>
                  <a:srgbClr val="1F497D"/>
                </a:solidFill>
              </a:rPr>
              <a:t>	• Formatori (Coach etc. )</a:t>
            </a:r>
          </a:p>
          <a:p>
            <a:pPr marL="0" indent="0">
              <a:buNone/>
            </a:pPr>
            <a:r>
              <a:rPr lang="it-IT" sz="2000" dirty="0">
                <a:solidFill>
                  <a:srgbClr val="1F497D"/>
                </a:solidFill>
              </a:rPr>
              <a:t>	• Personale di supporto (tutor – coordinatore – segreteria – direzione)</a:t>
            </a:r>
          </a:p>
          <a:p>
            <a:pPr marL="0" indent="0">
              <a:buNone/>
            </a:pPr>
            <a:r>
              <a:rPr lang="it-IT" sz="2000" dirty="0">
                <a:solidFill>
                  <a:srgbClr val="1F497D"/>
                </a:solidFill>
              </a:rPr>
              <a:t>	• Costi per i partecipanti (lavoratori in formazione)</a:t>
            </a:r>
          </a:p>
          <a:p>
            <a:pPr marL="0" indent="0">
              <a:buNone/>
            </a:pPr>
            <a:r>
              <a:rPr lang="it-IT" sz="2000" dirty="0">
                <a:solidFill>
                  <a:srgbClr val="1F497D"/>
                </a:solidFill>
              </a:rPr>
              <a:t>	• Personale per la qualità del progetto (analisi fabbisogni – progettazione -	       	programmazione didattica – monitoraggio- selezione – follow-up docenza etc.)</a:t>
            </a:r>
          </a:p>
          <a:p>
            <a:pPr marL="0" indent="0">
              <a:buNone/>
            </a:pPr>
            <a:r>
              <a:rPr lang="it-IT" sz="2000" dirty="0">
                <a:solidFill>
                  <a:srgbClr val="1F497D"/>
                </a:solidFill>
              </a:rPr>
              <a:t>	• Competenze in esito/Certificazioni (escluso costi di personale)</a:t>
            </a:r>
          </a:p>
          <a:p>
            <a:pPr marL="0" indent="0">
              <a:buNone/>
            </a:pPr>
            <a:r>
              <a:rPr lang="it-IT" sz="2000" dirty="0">
                <a:solidFill>
                  <a:srgbClr val="1F497D"/>
                </a:solidFill>
              </a:rPr>
              <a:t>	• Altro (escluso costo personale)</a:t>
            </a:r>
          </a:p>
          <a:p>
            <a:pPr marL="914400" lvl="2" indent="0" algn="just">
              <a:buNone/>
            </a:pPr>
            <a:endParaRPr lang="it-IT" sz="1800" spc="-5" dirty="0">
              <a:solidFill>
                <a:srgbClr val="1F497D"/>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a:endParaRPr>
          </a:p>
        </p:txBody>
      </p:sp>
    </p:spTree>
    <p:extLst>
      <p:ext uri="{BB962C8B-B14F-4D97-AF65-F5344CB8AC3E}">
        <p14:creationId xmlns:p14="http://schemas.microsoft.com/office/powerpoint/2010/main" val="20619989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E3F8F-E1CB-8E32-7115-73FCE504DA8B}"/>
            </a:ext>
          </a:extLst>
        </p:cNvPr>
        <p:cNvGrpSpPr/>
        <p:nvPr/>
      </p:nvGrpSpPr>
      <p:grpSpPr>
        <a:xfrm>
          <a:off x="0" y="0"/>
          <a:ext cx="0" cy="0"/>
          <a:chOff x="0" y="0"/>
          <a:chExt cx="0" cy="0"/>
        </a:xfrm>
      </p:grpSpPr>
      <p:sp>
        <p:nvSpPr>
          <p:cNvPr id="12" name="Freeform 17">
            <a:extLst>
              <a:ext uri="{FF2B5EF4-FFF2-40B4-BE49-F238E27FC236}">
                <a16:creationId xmlns:a16="http://schemas.microsoft.com/office/drawing/2014/main" id="{ABD59F25-D2F3-F64B-BB44-791198614FA0}"/>
              </a:ext>
            </a:extLst>
          </p:cNvPr>
          <p:cNvSpPr/>
          <p:nvPr/>
        </p:nvSpPr>
        <p:spPr>
          <a:xfrm>
            <a:off x="9575571" y="-659963"/>
            <a:ext cx="2540229" cy="1164351"/>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767171"/>
              </a:solidFill>
              <a:effectLst/>
              <a:uLnTx/>
              <a:uFillTx/>
              <a:latin typeface="Roboto" panose="02000000000000000000" pitchFamily="2" charset="0"/>
              <a:ea typeface="+mn-ea"/>
              <a:cs typeface="+mn-cs"/>
            </a:endParaRPr>
          </a:p>
        </p:txBody>
      </p:sp>
      <p:sp>
        <p:nvSpPr>
          <p:cNvPr id="4" name="Titolo 3">
            <a:extLst>
              <a:ext uri="{FF2B5EF4-FFF2-40B4-BE49-F238E27FC236}">
                <a16:creationId xmlns:a16="http://schemas.microsoft.com/office/drawing/2014/main" id="{6A6091C4-E532-AE96-A4E5-ADE84D45FA3C}"/>
              </a:ext>
            </a:extLst>
          </p:cNvPr>
          <p:cNvSpPr>
            <a:spLocks noGrp="1"/>
          </p:cNvSpPr>
          <p:nvPr>
            <p:ph type="title"/>
          </p:nvPr>
        </p:nvSpPr>
        <p:spPr>
          <a:xfrm>
            <a:off x="838200" y="365125"/>
            <a:ext cx="10515600" cy="1164351"/>
          </a:xfrm>
        </p:spPr>
        <p:txBody>
          <a:bodyPr>
            <a:normAutofit fontScale="90000"/>
          </a:bodyPr>
          <a:lstStyle/>
          <a:p>
            <a:pPr algn="ctr"/>
            <a:br>
              <a:rPr lang="it-IT" spc="-5" dirty="0">
                <a:solidFill>
                  <a:srgbClr val="1F497D"/>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a:rPr>
            </a:br>
            <a:br>
              <a:rPr lang="it-IT" spc="-5" dirty="0">
                <a:solidFill>
                  <a:srgbClr val="1F497D"/>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a:rPr>
            </a:br>
            <a:r>
              <a:rPr lang="it-IT" dirty="0">
                <a:solidFill>
                  <a:srgbClr val="1F497D"/>
                </a:solidFill>
              </a:rPr>
              <a:t>«VECCHIE NOVITA’»</a:t>
            </a:r>
            <a:br>
              <a:rPr lang="it-IT" dirty="0">
                <a:solidFill>
                  <a:srgbClr val="1F497D"/>
                </a:solidFill>
              </a:rPr>
            </a:br>
            <a:r>
              <a:rPr lang="it-IT" sz="2200" dirty="0">
                <a:solidFill>
                  <a:srgbClr val="1F497D"/>
                </a:solidFill>
              </a:rPr>
              <a:t>CONTROLLI E DURATA PROGETTO OPERATIVO LINEA 2</a:t>
            </a:r>
            <a:br>
              <a:rPr lang="it-IT" sz="2200" dirty="0">
                <a:solidFill>
                  <a:srgbClr val="1F497D"/>
                </a:solidFill>
              </a:rPr>
            </a:br>
            <a:br>
              <a:rPr lang="it-IT" spc="-5" dirty="0">
                <a:solidFill>
                  <a:srgbClr val="1F497D"/>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a:rPr>
            </a:br>
            <a:endParaRPr lang="it-IT" dirty="0"/>
          </a:p>
        </p:txBody>
      </p:sp>
      <p:sp>
        <p:nvSpPr>
          <p:cNvPr id="6" name="Segnaposto contenuto 5">
            <a:extLst>
              <a:ext uri="{FF2B5EF4-FFF2-40B4-BE49-F238E27FC236}">
                <a16:creationId xmlns:a16="http://schemas.microsoft.com/office/drawing/2014/main" id="{F4E903FC-7C3B-3094-8EA7-853AE0D5940E}"/>
              </a:ext>
            </a:extLst>
          </p:cNvPr>
          <p:cNvSpPr>
            <a:spLocks noGrp="1"/>
          </p:cNvSpPr>
          <p:nvPr>
            <p:ph idx="1"/>
          </p:nvPr>
        </p:nvSpPr>
        <p:spPr>
          <a:xfrm>
            <a:off x="548640" y="1170433"/>
            <a:ext cx="10981944" cy="4745784"/>
          </a:xfrm>
        </p:spPr>
        <p:txBody>
          <a:bodyPr>
            <a:normAutofit/>
          </a:bodyPr>
          <a:lstStyle/>
          <a:p>
            <a:pPr marL="0" indent="0" algn="just">
              <a:buNone/>
            </a:pPr>
            <a:r>
              <a:rPr lang="it-IT" sz="2000" dirty="0">
                <a:solidFill>
                  <a:srgbClr val="1F497D"/>
                </a:solidFill>
              </a:rPr>
              <a:t>Nel caso in cui non sia previsto un processo di messa in trasparenza delle competenze ma solo la dichiarazione di competenze o nel caso in cui la somma del contributo richiesto per docenti e formatori sia inferiore al 35% del contributo totale, sarà necessario compilare on line il calendario delle attività anche al fine delle visite in itinere da parte del Fondo.</a:t>
            </a:r>
          </a:p>
          <a:p>
            <a:pPr marL="0" indent="0" algn="just">
              <a:buNone/>
            </a:pPr>
            <a:endParaRPr lang="it-IT" sz="2000" dirty="0">
              <a:solidFill>
                <a:srgbClr val="1F497D"/>
              </a:solidFill>
            </a:endParaRPr>
          </a:p>
          <a:p>
            <a:pPr marL="0" indent="0">
              <a:buNone/>
            </a:pPr>
            <a:r>
              <a:rPr lang="it-IT" sz="2000" dirty="0">
                <a:solidFill>
                  <a:srgbClr val="1F497D"/>
                </a:solidFill>
              </a:rPr>
              <a:t>TUTTI I PROGETTI OPERATIVI DEVONO CONCLUDERSI ENTRO I 12 MESI DI REALIZZAZIONE DEL PROGETTO DI SVILUPPO</a:t>
            </a:r>
          </a:p>
          <a:p>
            <a:pPr marL="914400" lvl="2" indent="0" algn="just">
              <a:buNone/>
            </a:pPr>
            <a:endParaRPr lang="it-IT" sz="1800" spc="-5" dirty="0">
              <a:solidFill>
                <a:srgbClr val="1F497D"/>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a:endParaRPr>
          </a:p>
        </p:txBody>
      </p:sp>
    </p:spTree>
    <p:extLst>
      <p:ext uri="{BB962C8B-B14F-4D97-AF65-F5344CB8AC3E}">
        <p14:creationId xmlns:p14="http://schemas.microsoft.com/office/powerpoint/2010/main" val="39540486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09FDEB-1CC2-4EF4-B9B0-65731B8745F0}"/>
              </a:ext>
            </a:extLst>
          </p:cNvPr>
          <p:cNvSpPr>
            <a:spLocks noGrp="1"/>
          </p:cNvSpPr>
          <p:nvPr>
            <p:ph type="title"/>
          </p:nvPr>
        </p:nvSpPr>
        <p:spPr/>
        <p:txBody>
          <a:bodyPr>
            <a:normAutofit fontScale="90000"/>
          </a:bodyPr>
          <a:lstStyle/>
          <a:p>
            <a:pPr algn="ctr"/>
            <a:br>
              <a:rPr lang="it-IT" sz="3200" dirty="0">
                <a:latin typeface="Times New Roman" panose="02020603050405020304" pitchFamily="18" charset="0"/>
                <a:cs typeface="Times New Roman" panose="02020603050405020304" pitchFamily="18" charset="0"/>
              </a:rPr>
            </a:br>
            <a:br>
              <a:rPr lang="it-IT" sz="3200" b="1" dirty="0">
                <a:latin typeface="Times New Roman" panose="02020603050405020304" pitchFamily="18" charset="0"/>
                <a:cs typeface="Times New Roman" panose="02020603050405020304" pitchFamily="18" charset="0"/>
              </a:rPr>
            </a:br>
            <a:r>
              <a:rPr lang="it-IT" sz="3200" b="1" dirty="0">
                <a:latin typeface="Times New Roman" panose="02020603050405020304" pitchFamily="18" charset="0"/>
                <a:cs typeface="Times New Roman" panose="02020603050405020304" pitchFamily="18" charset="0"/>
              </a:rPr>
              <a:t> </a:t>
            </a:r>
          </a:p>
        </p:txBody>
      </p:sp>
      <p:sp>
        <p:nvSpPr>
          <p:cNvPr id="3" name="Segnaposto contenuto 2">
            <a:extLst>
              <a:ext uri="{FF2B5EF4-FFF2-40B4-BE49-F238E27FC236}">
                <a16:creationId xmlns:a16="http://schemas.microsoft.com/office/drawing/2014/main" id="{E62C9519-4878-451E-B483-70AD0C0D04F1}"/>
              </a:ext>
            </a:extLst>
          </p:cNvPr>
          <p:cNvSpPr>
            <a:spLocks noGrp="1"/>
          </p:cNvSpPr>
          <p:nvPr>
            <p:ph idx="1"/>
          </p:nvPr>
        </p:nvSpPr>
        <p:spPr>
          <a:xfrm>
            <a:off x="722502" y="1027906"/>
            <a:ext cx="10746996" cy="4984254"/>
          </a:xfrm>
        </p:spPr>
        <p:txBody>
          <a:bodyPr>
            <a:normAutofit/>
          </a:bodyPr>
          <a:lstStyle/>
          <a:p>
            <a:pPr marL="0" indent="0" algn="ctr">
              <a:buNone/>
            </a:pPr>
            <a:endParaRPr lang="it-IT" sz="2200" b="1" i="1" dirty="0">
              <a:latin typeface="Times New Roman" panose="02020603050405020304" pitchFamily="18" charset="0"/>
              <a:cs typeface="Times New Roman" panose="02020603050405020304" pitchFamily="18" charset="0"/>
            </a:endParaRPr>
          </a:p>
          <a:p>
            <a:pPr marL="0" indent="0" algn="ctr">
              <a:buNone/>
            </a:pPr>
            <a:r>
              <a:rPr lang="it-IT" sz="2200" dirty="0">
                <a:latin typeface="Times New Roman" panose="02020603050405020304" pitchFamily="18" charset="0"/>
                <a:cs typeface="Times New Roman" panose="02020603050405020304" pitchFamily="18" charset="0"/>
              </a:rPr>
              <a:t>L’</a:t>
            </a:r>
            <a:r>
              <a:rPr lang="it-IT" sz="2200" b="1" dirty="0">
                <a:latin typeface="Times New Roman" panose="02020603050405020304" pitchFamily="18" charset="0"/>
                <a:cs typeface="Times New Roman" panose="02020603050405020304" pitchFamily="18" charset="0"/>
              </a:rPr>
              <a:t>Invito 1°- 2026</a:t>
            </a:r>
            <a:r>
              <a:rPr lang="it-IT" sz="2200" dirty="0">
                <a:latin typeface="Times New Roman" panose="02020603050405020304" pitchFamily="18" charset="0"/>
                <a:cs typeface="Times New Roman" panose="02020603050405020304" pitchFamily="18" charset="0"/>
              </a:rPr>
              <a:t> è disponibile sulla pagina del Fondo all’indirizzo:</a:t>
            </a:r>
          </a:p>
          <a:p>
            <a:pPr marL="0" indent="0" algn="ctr">
              <a:buNone/>
            </a:pPr>
            <a:r>
              <a:rPr lang="it-IT" sz="2200" u="sng" dirty="0">
                <a:latin typeface="Times New Roman" panose="02020603050405020304" pitchFamily="18" charset="0"/>
                <a:cs typeface="Times New Roman" panose="02020603050405020304" pitchFamily="18" charset="0"/>
                <a:hlinkClick r:id="rId2"/>
              </a:rPr>
              <a:t>www.fondartigianato.it</a:t>
            </a:r>
            <a:endParaRPr lang="it-IT" sz="2200" u="sng" dirty="0">
              <a:latin typeface="Times New Roman" panose="02020603050405020304" pitchFamily="18" charset="0"/>
              <a:cs typeface="Times New Roman" panose="02020603050405020304" pitchFamily="18" charset="0"/>
            </a:endParaRPr>
          </a:p>
          <a:p>
            <a:pPr marL="0" indent="0" algn="ctr">
              <a:buNone/>
            </a:pPr>
            <a:endParaRPr lang="it-IT" sz="2200" dirty="0">
              <a:latin typeface="Times New Roman" panose="02020603050405020304" pitchFamily="18" charset="0"/>
              <a:cs typeface="Times New Roman" panose="02020603050405020304" pitchFamily="18" charset="0"/>
            </a:endParaRPr>
          </a:p>
          <a:p>
            <a:pPr marL="0" indent="0" algn="ctr">
              <a:buNone/>
            </a:pPr>
            <a:r>
              <a:rPr lang="it-IT" sz="2200" dirty="0">
                <a:latin typeface="Times New Roman" panose="02020603050405020304" pitchFamily="18" charset="0"/>
                <a:cs typeface="Times New Roman" panose="02020603050405020304" pitchFamily="18" charset="0"/>
              </a:rPr>
              <a:t>Si precisa che, tutta la documentazione di presentazione e gestione dei progetti predisposta a corollario dell’Invito, nonché eventuali FAQ, sono da intendersi come parte integrante del presente dispositivo</a:t>
            </a:r>
          </a:p>
          <a:p>
            <a:pPr marL="0" indent="0" algn="ctr">
              <a:buNone/>
            </a:pPr>
            <a:endParaRPr lang="it-IT" sz="2200" dirty="0">
              <a:latin typeface="Times New Roman" panose="02020603050405020304" pitchFamily="18" charset="0"/>
              <a:cs typeface="Times New Roman" panose="02020603050405020304" pitchFamily="18" charset="0"/>
            </a:endParaRPr>
          </a:p>
          <a:p>
            <a:pPr marL="0" indent="0" algn="ctr">
              <a:buNone/>
            </a:pPr>
            <a:r>
              <a:rPr lang="it-IT" sz="2200" dirty="0">
                <a:latin typeface="Times New Roman" panose="02020603050405020304" pitchFamily="18" charset="0"/>
                <a:cs typeface="Times New Roman" panose="02020603050405020304" pitchFamily="18" charset="0"/>
              </a:rPr>
              <a:t>Inoltre, per ogni ulteriore informazione scrivere a:</a:t>
            </a:r>
          </a:p>
          <a:p>
            <a:pPr marL="0" lvl="0" indent="0" algn="ctr">
              <a:buNone/>
            </a:pPr>
            <a:r>
              <a:rPr lang="it-IT" sz="2200" u="sng" dirty="0">
                <a:latin typeface="Times New Roman" panose="02020603050405020304" pitchFamily="18" charset="0"/>
                <a:cs typeface="Times New Roman" panose="02020603050405020304" pitchFamily="18" charset="0"/>
                <a:hlinkClick r:id="rId3"/>
              </a:rPr>
              <a:t>invito@fondartigianato.it</a:t>
            </a:r>
            <a:r>
              <a:rPr lang="it-IT" sz="2200" dirty="0">
                <a:latin typeface="Times New Roman" panose="02020603050405020304" pitchFamily="18" charset="0"/>
                <a:cs typeface="Times New Roman" panose="02020603050405020304" pitchFamily="18" charset="0"/>
              </a:rPr>
              <a:t>, per la presentazione dei progetti</a:t>
            </a:r>
          </a:p>
          <a:p>
            <a:pPr marL="0" lvl="0" indent="0" algn="ctr">
              <a:buNone/>
            </a:pPr>
            <a:r>
              <a:rPr lang="it-IT" sz="2200" u="sng" dirty="0">
                <a:latin typeface="Times New Roman" panose="02020603050405020304" pitchFamily="18" charset="0"/>
                <a:cs typeface="Times New Roman" panose="02020603050405020304" pitchFamily="18" charset="0"/>
                <a:hlinkClick r:id="rId4"/>
              </a:rPr>
              <a:t>controllo2@fondartigianato.it</a:t>
            </a:r>
            <a:r>
              <a:rPr lang="it-IT" sz="2200" dirty="0">
                <a:latin typeface="Times New Roman" panose="02020603050405020304" pitchFamily="18" charset="0"/>
                <a:cs typeface="Times New Roman" panose="02020603050405020304" pitchFamily="18" charset="0"/>
              </a:rPr>
              <a:t>, per la gestione e rendicontazione dei progetti </a:t>
            </a:r>
          </a:p>
          <a:p>
            <a:pPr algn="ctr">
              <a:lnSpc>
                <a:spcPct val="200000"/>
              </a:lnSpc>
            </a:pPr>
            <a:endParaRPr lang="it-IT" b="1" i="1" dirty="0">
              <a:latin typeface="Times New Roman" panose="02020603050405020304" pitchFamily="18" charset="0"/>
              <a:cs typeface="Times New Roman" panose="02020603050405020304" pitchFamily="18" charset="0"/>
            </a:endParaRPr>
          </a:p>
          <a:p>
            <a:pPr marL="0" indent="0" algn="ctr">
              <a:buNone/>
            </a:pPr>
            <a:endParaRPr lang="it-IT" b="1" i="1" dirty="0">
              <a:latin typeface="Times New Roman" panose="02020603050405020304" pitchFamily="18" charset="0"/>
              <a:cs typeface="Times New Roman" panose="02020603050405020304" pitchFamily="18" charset="0"/>
            </a:endParaRPr>
          </a:p>
          <a:p>
            <a:pPr marL="0" indent="0" algn="ctr">
              <a:buNone/>
            </a:pPr>
            <a:endParaRPr lang="it-IT" b="1" i="1" dirty="0">
              <a:latin typeface="Times New Roman" panose="02020603050405020304" pitchFamily="18" charset="0"/>
              <a:cs typeface="Times New Roman" panose="02020603050405020304" pitchFamily="18" charset="0"/>
            </a:endParaRPr>
          </a:p>
        </p:txBody>
      </p:sp>
      <p:sp>
        <p:nvSpPr>
          <p:cNvPr id="5" name="Segnaposto numero diapositiva 4">
            <a:extLst>
              <a:ext uri="{FF2B5EF4-FFF2-40B4-BE49-F238E27FC236}">
                <a16:creationId xmlns:a16="http://schemas.microsoft.com/office/drawing/2014/main" id="{0B449AF7-A37D-4675-8D5D-324F0E272852}"/>
              </a:ext>
            </a:extLst>
          </p:cNvPr>
          <p:cNvSpPr>
            <a:spLocks noGrp="1"/>
          </p:cNvSpPr>
          <p:nvPr>
            <p:ph type="sldNum" sz="quarter" idx="12"/>
          </p:nvPr>
        </p:nvSpPr>
        <p:spPr/>
        <p:txBody>
          <a:bodyPr/>
          <a:lstStyle/>
          <a:p>
            <a:fld id="{D8AE563E-7493-4196-89C0-594110B6003A}" type="slidenum">
              <a:rPr lang="it-IT" sz="900" smtClean="0">
                <a:latin typeface="Times New Roman" panose="02020603050405020304" pitchFamily="18" charset="0"/>
                <a:cs typeface="Times New Roman" panose="02020603050405020304" pitchFamily="18" charset="0"/>
              </a:rPr>
              <a:t>49</a:t>
            </a:fld>
            <a:endParaRPr lang="it-IT" sz="900" dirty="0">
              <a:latin typeface="Times New Roman" panose="02020603050405020304" pitchFamily="18" charset="0"/>
              <a:cs typeface="Times New Roman" panose="02020603050405020304" pitchFamily="18" charset="0"/>
            </a:endParaRPr>
          </a:p>
        </p:txBody>
      </p:sp>
      <p:pic>
        <p:nvPicPr>
          <p:cNvPr id="4" name="Immagine 3">
            <a:extLst>
              <a:ext uri="{FF2B5EF4-FFF2-40B4-BE49-F238E27FC236}">
                <a16:creationId xmlns:a16="http://schemas.microsoft.com/office/drawing/2014/main" id="{3353EE61-E27B-42E5-8EB4-5B82E25ACE33}"/>
              </a:ext>
            </a:extLst>
          </p:cNvPr>
          <p:cNvPicPr>
            <a:picLocks noChangeAspect="1"/>
          </p:cNvPicPr>
          <p:nvPr/>
        </p:nvPicPr>
        <p:blipFill>
          <a:blip r:embed="rId5"/>
          <a:stretch>
            <a:fillRect/>
          </a:stretch>
        </p:blipFill>
        <p:spPr>
          <a:xfrm>
            <a:off x="190246" y="141696"/>
            <a:ext cx="2298391" cy="390178"/>
          </a:xfrm>
          <a:prstGeom prst="rect">
            <a:avLst/>
          </a:prstGeom>
        </p:spPr>
      </p:pic>
      <p:sp>
        <p:nvSpPr>
          <p:cNvPr id="6" name="Segnaposto piè di pagina 5">
            <a:extLst>
              <a:ext uri="{FF2B5EF4-FFF2-40B4-BE49-F238E27FC236}">
                <a16:creationId xmlns:a16="http://schemas.microsoft.com/office/drawing/2014/main" id="{CACD866A-7B9E-D56E-15B7-CBFD66D3610B}"/>
              </a:ext>
            </a:extLst>
          </p:cNvPr>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3364104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465D8-E658-06B6-9710-89A342D03FF0}"/>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DE7473A3-67B5-235B-4A8C-7979116E1A5D}"/>
              </a:ext>
            </a:extLst>
          </p:cNvPr>
          <p:cNvSpPr>
            <a:spLocks noGrp="1"/>
          </p:cNvSpPr>
          <p:nvPr>
            <p:ph type="ctrTitle"/>
          </p:nvPr>
        </p:nvSpPr>
        <p:spPr>
          <a:xfrm>
            <a:off x="1795244" y="612250"/>
            <a:ext cx="8872756" cy="811033"/>
          </a:xfrm>
        </p:spPr>
        <p:txBody>
          <a:bodyPr>
            <a:normAutofit fontScale="90000"/>
          </a:bodyPr>
          <a:lstStyle/>
          <a:p>
            <a:br>
              <a:rPr lang="it-IT" b="1" dirty="0">
                <a:latin typeface="Times New Roman" panose="02020603050405020304" pitchFamily="18" charset="0"/>
                <a:cs typeface="Times New Roman" panose="02020603050405020304" pitchFamily="18" charset="0"/>
              </a:rPr>
            </a:br>
            <a:br>
              <a:rPr lang="it-IT" b="1" dirty="0">
                <a:latin typeface="Times New Roman" panose="02020603050405020304" pitchFamily="18" charset="0"/>
                <a:cs typeface="Times New Roman" panose="02020603050405020304" pitchFamily="18" charset="0"/>
              </a:rPr>
            </a:br>
            <a:br>
              <a:rPr lang="it-IT" b="1" dirty="0">
                <a:latin typeface="Times New Roman" panose="02020603050405020304" pitchFamily="18" charset="0"/>
                <a:cs typeface="Times New Roman" panose="02020603050405020304" pitchFamily="18" charset="0"/>
              </a:rPr>
            </a:br>
            <a:br>
              <a:rPr lang="it-IT" sz="4900" b="1" dirty="0">
                <a:latin typeface="Times New Roman" panose="02020603050405020304" pitchFamily="18" charset="0"/>
                <a:cs typeface="Times New Roman" panose="02020603050405020304" pitchFamily="18" charset="0"/>
              </a:rPr>
            </a:br>
            <a:endParaRPr lang="it-IT" b="1" dirty="0">
              <a:latin typeface="Times New Roman" panose="02020603050405020304" pitchFamily="18" charset="0"/>
              <a:cs typeface="Times New Roman" panose="02020603050405020304" pitchFamily="18" charset="0"/>
            </a:endParaRPr>
          </a:p>
        </p:txBody>
      </p:sp>
      <p:sp>
        <p:nvSpPr>
          <p:cNvPr id="3" name="Sottotitolo 2">
            <a:extLst>
              <a:ext uri="{FF2B5EF4-FFF2-40B4-BE49-F238E27FC236}">
                <a16:creationId xmlns:a16="http://schemas.microsoft.com/office/drawing/2014/main" id="{06D3C556-3457-C31E-CE49-5BD8E2B6A6E4}"/>
              </a:ext>
            </a:extLst>
          </p:cNvPr>
          <p:cNvSpPr>
            <a:spLocks noGrp="1"/>
          </p:cNvSpPr>
          <p:nvPr>
            <p:ph type="subTitle" idx="1"/>
          </p:nvPr>
        </p:nvSpPr>
        <p:spPr>
          <a:xfrm>
            <a:off x="341906" y="1924290"/>
            <a:ext cx="10662699" cy="4560399"/>
          </a:xfrm>
        </p:spPr>
        <p:txBody>
          <a:bodyPr>
            <a:normAutofit lnSpcReduction="10000"/>
          </a:bodyPr>
          <a:lstStyle/>
          <a:p>
            <a:pPr lvl="2" algn="l"/>
            <a:r>
              <a:rPr kumimoji="0" lang="it-IT" sz="2600" b="1" i="0" u="none" strike="noStrike" kern="1200" cap="none" spc="-5" normalizeH="0" baseline="0" noProof="0" dirty="0">
                <a:ln>
                  <a:noFill/>
                </a:ln>
                <a:uLnTx/>
                <a:uFillTx/>
                <a:latin typeface="Times New Roman" panose="02020603050405020304" pitchFamily="18" charset="0"/>
                <a:ea typeface="Verdana" panose="020B0604030504040204" pitchFamily="34" charset="0"/>
                <a:cs typeface="Times New Roman" panose="02020603050405020304" pitchFamily="18" charset="0"/>
              </a:rPr>
              <a:t>	     </a:t>
            </a:r>
            <a:r>
              <a:rPr lang="it-IT" sz="2500" b="1" dirty="0">
                <a:latin typeface="Times New Roman" panose="02020603050405020304" pitchFamily="18" charset="0"/>
                <a:cs typeface="Times New Roman" panose="02020603050405020304" pitchFamily="18" charset="0"/>
              </a:rPr>
              <a:t>Modalità di adesione, revoca e mobilità: novità</a:t>
            </a:r>
          </a:p>
          <a:p>
            <a:pPr lvl="2" algn="just"/>
            <a:endParaRPr lang="it-IT" sz="2600" b="1" spc="-5" dirty="0">
              <a:latin typeface="Times New Roman" panose="02020603050405020304" pitchFamily="18" charset="0"/>
              <a:ea typeface="Verdana" panose="020B0604030504040204" pitchFamily="34" charset="0"/>
              <a:cs typeface="Times New Roman" panose="02020603050405020304" pitchFamily="18" charset="0"/>
            </a:endParaRPr>
          </a:p>
          <a:p>
            <a:pPr marL="1257300" lvl="2" indent="-342900" algn="just">
              <a:buFont typeface="Arial" panose="020B0604020202020204" pitchFamily="34" charset="0"/>
              <a:buChar char="•"/>
            </a:pPr>
            <a:r>
              <a:rPr lang="it-IT" sz="2200" dirty="0">
                <a:latin typeface="Times New Roman" panose="02020603050405020304" pitchFamily="18" charset="0"/>
                <a:cs typeface="Times New Roman" panose="02020603050405020304" pitchFamily="18" charset="0"/>
              </a:rPr>
              <a:t>Il legale rappresentante dell’impresa, a conferma della volontà di aderire al Fondo, è tenuto ad </a:t>
            </a:r>
            <a:r>
              <a:rPr lang="it-IT" sz="2200" u="sng" dirty="0">
                <a:latin typeface="Times New Roman" panose="02020603050405020304" pitchFamily="18" charset="0"/>
                <a:cs typeface="Times New Roman" panose="02020603050405020304" pitchFamily="18" charset="0"/>
              </a:rPr>
              <a:t>inviare una comunicazione a mezzo PEC</a:t>
            </a:r>
            <a:r>
              <a:rPr lang="it-IT" sz="2200" i="1" dirty="0">
                <a:latin typeface="Times New Roman" panose="02020603050405020304" pitchFamily="18" charset="0"/>
                <a:cs typeface="Times New Roman" panose="02020603050405020304" pitchFamily="18" charset="0"/>
              </a:rPr>
              <a:t> </a:t>
            </a:r>
            <a:r>
              <a:rPr lang="it-IT" sz="2200" dirty="0">
                <a:latin typeface="Times New Roman" panose="02020603050405020304" pitchFamily="18" charset="0"/>
                <a:cs typeface="Times New Roman" panose="02020603050405020304" pitchFamily="18" charset="0"/>
              </a:rPr>
              <a:t>al Fondo con cui notifica allo stesso l’adesione, allegando copia della denuncia contributiva </a:t>
            </a:r>
            <a:r>
              <a:rPr lang="it-IT" sz="2200" i="1" dirty="0">
                <a:latin typeface="Times New Roman" panose="02020603050405020304" pitchFamily="18" charset="0"/>
                <a:cs typeface="Times New Roman" panose="02020603050405020304" pitchFamily="18" charset="0"/>
              </a:rPr>
              <a:t>(Uniemens) </a:t>
            </a:r>
            <a:r>
              <a:rPr lang="it-IT" sz="2200" dirty="0">
                <a:latin typeface="Times New Roman" panose="02020603050405020304" pitchFamily="18" charset="0"/>
                <a:cs typeface="Times New Roman" panose="02020603050405020304" pitchFamily="18" charset="0"/>
              </a:rPr>
              <a:t>e del documento di identità. In futuro INPS prevederà dei meccanismi volti a garantire che l’adesione rispetti l’effettiva volontà del legale rappresentante dell’impresa</a:t>
            </a:r>
          </a:p>
          <a:p>
            <a:pPr lvl="2" algn="just"/>
            <a:endParaRPr lang="it-IT" sz="2200" dirty="0">
              <a:latin typeface="Times New Roman" panose="02020603050405020304" pitchFamily="18" charset="0"/>
              <a:cs typeface="Times New Roman" panose="02020603050405020304" pitchFamily="18" charset="0"/>
            </a:endParaRPr>
          </a:p>
          <a:p>
            <a:pPr marL="1257300" lvl="2" indent="-342900" algn="just">
              <a:buFont typeface="Arial" panose="020B0604020202020204" pitchFamily="34" charset="0"/>
              <a:buChar char="•"/>
            </a:pPr>
            <a:r>
              <a:rPr lang="it-IT" sz="2200" dirty="0">
                <a:latin typeface="Times New Roman" panose="02020603050405020304" pitchFamily="18" charset="0"/>
                <a:cs typeface="Times New Roman" panose="02020603050405020304" pitchFamily="18" charset="0"/>
              </a:rPr>
              <a:t>Le modalità di adesione, revoca e mobilità si realizzano in applicazione di quanto definito ai sensi e per gli effetti dell’articolo 19, comma 7 bis, del decreto-legge 29 novembre 2008, n.185, convertito con modificazioni dalla legge 28 gennaio 2009, n. 2, </a:t>
            </a:r>
            <a:r>
              <a:rPr lang="it-IT" sz="2200" u="sng" dirty="0">
                <a:latin typeface="Times New Roman" panose="02020603050405020304" pitchFamily="18" charset="0"/>
                <a:cs typeface="Times New Roman" panose="02020603050405020304" pitchFamily="18" charset="0"/>
              </a:rPr>
              <a:t>ferma restando l’impossibilità per l’impresa di attivare una nuova procedura di adesione o mobilità nei successivi 12 mesi</a:t>
            </a:r>
            <a:endParaRPr lang="it-IT" sz="2200" dirty="0">
              <a:latin typeface="Times New Roman" panose="02020603050405020304" pitchFamily="18" charset="0"/>
              <a:cs typeface="Times New Roman" panose="02020603050405020304" pitchFamily="18" charset="0"/>
            </a:endParaRPr>
          </a:p>
          <a:p>
            <a:pPr algn="just">
              <a:lnSpc>
                <a:spcPct val="150000"/>
              </a:lnSpc>
            </a:pPr>
            <a:endParaRPr lang="it-IT" sz="18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5" name="Segnaposto numero diapositiva 4">
            <a:extLst>
              <a:ext uri="{FF2B5EF4-FFF2-40B4-BE49-F238E27FC236}">
                <a16:creationId xmlns:a16="http://schemas.microsoft.com/office/drawing/2014/main" id="{76948DC3-3603-8B41-D144-0545D9CA8E73}"/>
              </a:ext>
            </a:extLst>
          </p:cNvPr>
          <p:cNvSpPr>
            <a:spLocks noGrp="1"/>
          </p:cNvSpPr>
          <p:nvPr>
            <p:ph type="sldNum" sz="quarter" idx="12"/>
          </p:nvPr>
        </p:nvSpPr>
        <p:spPr/>
        <p:txBody>
          <a:bodyPr/>
          <a:lstStyle/>
          <a:p>
            <a:fld id="{D8AE563E-7493-4196-89C0-594110B6003A}" type="slidenum">
              <a:rPr lang="it-IT" smtClean="0">
                <a:latin typeface="Times New Roman" panose="02020603050405020304" pitchFamily="18" charset="0"/>
                <a:cs typeface="Times New Roman" panose="02020603050405020304" pitchFamily="18" charset="0"/>
              </a:rPr>
              <a:t>5</a:t>
            </a:fld>
            <a:endParaRPr lang="it-IT" dirty="0">
              <a:latin typeface="Times New Roman" panose="02020603050405020304" pitchFamily="18" charset="0"/>
              <a:cs typeface="Times New Roman" panose="02020603050405020304" pitchFamily="18" charset="0"/>
            </a:endParaRPr>
          </a:p>
        </p:txBody>
      </p:sp>
      <p:pic>
        <p:nvPicPr>
          <p:cNvPr id="6" name="Immagine 5">
            <a:extLst>
              <a:ext uri="{FF2B5EF4-FFF2-40B4-BE49-F238E27FC236}">
                <a16:creationId xmlns:a16="http://schemas.microsoft.com/office/drawing/2014/main" id="{59BED068-8716-6509-59DD-12E2512C7D39}"/>
              </a:ext>
            </a:extLst>
          </p:cNvPr>
          <p:cNvPicPr>
            <a:picLocks noChangeAspect="1"/>
          </p:cNvPicPr>
          <p:nvPr/>
        </p:nvPicPr>
        <p:blipFill>
          <a:blip r:embed="rId2"/>
          <a:stretch>
            <a:fillRect/>
          </a:stretch>
        </p:blipFill>
        <p:spPr>
          <a:xfrm>
            <a:off x="258755" y="373310"/>
            <a:ext cx="2298391" cy="390178"/>
          </a:xfrm>
          <a:prstGeom prst="rect">
            <a:avLst/>
          </a:prstGeom>
        </p:spPr>
      </p:pic>
      <p:sp>
        <p:nvSpPr>
          <p:cNvPr id="7" name="CasellaDiTesto 6">
            <a:extLst>
              <a:ext uri="{FF2B5EF4-FFF2-40B4-BE49-F238E27FC236}">
                <a16:creationId xmlns:a16="http://schemas.microsoft.com/office/drawing/2014/main" id="{50E7E8BD-E7ED-EC82-7E4A-2D4F9EA2AF81}"/>
              </a:ext>
            </a:extLst>
          </p:cNvPr>
          <p:cNvSpPr txBox="1"/>
          <p:nvPr/>
        </p:nvSpPr>
        <p:spPr>
          <a:xfrm>
            <a:off x="1294312" y="1002428"/>
            <a:ext cx="9559217" cy="461665"/>
          </a:xfrm>
          <a:prstGeom prst="rect">
            <a:avLst/>
          </a:prstGeom>
          <a:noFill/>
        </p:spPr>
        <p:txBody>
          <a:bodyPr wrap="square">
            <a:spAutoFit/>
          </a:bodyPr>
          <a:lstStyle/>
          <a:p>
            <a:pPr algn="ctr"/>
            <a:r>
              <a:rPr lang="it-IT" sz="2400" b="1" spc="-5" dirty="0">
                <a:latin typeface="Times New Roman" panose="02020603050405020304" pitchFamily="18" charset="0"/>
                <a:ea typeface="Verdana" panose="020B0604030504040204" pitchFamily="34" charset="0"/>
                <a:cs typeface="Times New Roman" panose="02020603050405020304" pitchFamily="18" charset="0"/>
              </a:rPr>
              <a:t>N</a:t>
            </a:r>
            <a:r>
              <a:rPr kumimoji="0" lang="it-IT" sz="2400" b="1" i="0" u="none" strike="noStrike" kern="1200" cap="none" spc="-5" normalizeH="0" baseline="0" noProof="0" dirty="0" err="1">
                <a:ln>
                  <a:noFill/>
                </a:ln>
                <a:uLnTx/>
                <a:uFillTx/>
                <a:latin typeface="Times New Roman" panose="02020603050405020304" pitchFamily="18" charset="0"/>
                <a:ea typeface="Verdana" panose="020B0604030504040204" pitchFamily="34" charset="0"/>
                <a:cs typeface="Times New Roman" panose="02020603050405020304" pitchFamily="18" charset="0"/>
              </a:rPr>
              <a:t>ovità</a:t>
            </a:r>
            <a:r>
              <a:rPr kumimoji="0" lang="it-IT" sz="2400" b="1" i="0" u="none" strike="noStrike" kern="1200" cap="none" spc="-5" normalizeH="0" baseline="0" noProof="0" dirty="0">
                <a:ln>
                  <a:noFill/>
                </a:ln>
                <a:uLnTx/>
                <a:uFillTx/>
                <a:latin typeface="Times New Roman" panose="02020603050405020304" pitchFamily="18" charset="0"/>
                <a:ea typeface="Verdana" panose="020B0604030504040204" pitchFamily="34" charset="0"/>
                <a:cs typeface="Times New Roman" panose="02020603050405020304" pitchFamily="18" charset="0"/>
              </a:rPr>
              <a:t> introdotte dalle Linee Guida</a:t>
            </a:r>
            <a:endParaRPr lang="it-IT" sz="4000" b="1" dirty="0">
              <a:latin typeface="Times New Roman" panose="02020603050405020304" pitchFamily="18" charset="0"/>
              <a:cs typeface="Times New Roman" panose="02020603050405020304" pitchFamily="18" charset="0"/>
            </a:endParaRPr>
          </a:p>
        </p:txBody>
      </p:sp>
      <p:sp>
        <p:nvSpPr>
          <p:cNvPr id="4" name="Segnaposto piè di pagina 3">
            <a:extLst>
              <a:ext uri="{FF2B5EF4-FFF2-40B4-BE49-F238E27FC236}">
                <a16:creationId xmlns:a16="http://schemas.microsoft.com/office/drawing/2014/main" id="{044C5DC2-CBF8-6D8D-6633-853696A40F98}"/>
              </a:ext>
            </a:extLst>
          </p:cNvPr>
          <p:cNvSpPr>
            <a:spLocks noGrp="1"/>
          </p:cNvSpPr>
          <p:nvPr>
            <p:ph type="ftr" sz="quarter" idx="11"/>
          </p:nvPr>
        </p:nvSpPr>
        <p:spPr/>
        <p:txBody>
          <a:bodyPr/>
          <a:lstStyle/>
          <a:p>
            <a:endParaRPr lang="it-IT" dirty="0"/>
          </a:p>
        </p:txBody>
      </p:sp>
    </p:spTree>
    <p:extLst>
      <p:ext uri="{BB962C8B-B14F-4D97-AF65-F5344CB8AC3E}">
        <p14:creationId xmlns:p14="http://schemas.microsoft.com/office/powerpoint/2010/main" val="19049336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lemento grafico 4">
            <a:extLst>
              <a:ext uri="{FF2B5EF4-FFF2-40B4-BE49-F238E27FC236}">
                <a16:creationId xmlns:a16="http://schemas.microsoft.com/office/drawing/2014/main" id="{248CA599-E3B1-A64C-1BC0-96BC3DA8746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3750820" y="621166"/>
            <a:ext cx="4181475" cy="628650"/>
          </a:xfrm>
          <a:prstGeom prst="rect">
            <a:avLst/>
          </a:prstGeom>
        </p:spPr>
      </p:pic>
      <p:sp>
        <p:nvSpPr>
          <p:cNvPr id="4" name="Segnaposto contenuto 2">
            <a:extLst>
              <a:ext uri="{FF2B5EF4-FFF2-40B4-BE49-F238E27FC236}">
                <a16:creationId xmlns:a16="http://schemas.microsoft.com/office/drawing/2014/main" id="{DFE1AD9B-E239-39FA-D361-FCBE792EAC06}"/>
              </a:ext>
            </a:extLst>
          </p:cNvPr>
          <p:cNvSpPr txBox="1">
            <a:spLocks/>
          </p:cNvSpPr>
          <p:nvPr/>
        </p:nvSpPr>
        <p:spPr>
          <a:xfrm>
            <a:off x="722502" y="1571171"/>
            <a:ext cx="10746996"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767171"/>
                </a:solidFill>
                <a:latin typeface="Roboto" panose="02000000000000000000" pitchFamily="2"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767171"/>
                </a:solidFill>
                <a:latin typeface="Roboto" panose="02000000000000000000" pitchFamily="2"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767171"/>
                </a:solidFill>
                <a:latin typeface="Roboto" panose="02000000000000000000" pitchFamily="2"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767171"/>
                </a:solidFill>
                <a:latin typeface="Roboto" panose="02000000000000000000" pitchFamily="2"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767171"/>
                </a:solidFill>
                <a:latin typeface="Roboto" panose="02000000000000000000" pitchFamily="2"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it-IT" b="1" i="1" dirty="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b="1" i="1" dirty="0">
                <a:solidFill>
                  <a:schemeClr val="bg2">
                    <a:lumMod val="10000"/>
                  </a:schemeClr>
                </a:solidFill>
                <a:latin typeface="Times New Roman" panose="02020603050405020304" pitchFamily="18" charset="0"/>
                <a:cs typeface="Times New Roman" panose="02020603050405020304" pitchFamily="18" charset="0"/>
              </a:rPr>
              <a:t>Tutto ciò che non è stato esposto</a:t>
            </a:r>
          </a:p>
          <a:p>
            <a:pPr marL="0" indent="0" algn="ctr">
              <a:buFont typeface="Arial" panose="020B0604020202020204" pitchFamily="34" charset="0"/>
              <a:buNone/>
            </a:pPr>
            <a:r>
              <a:rPr lang="it-IT" b="1" i="1" dirty="0">
                <a:solidFill>
                  <a:schemeClr val="bg2">
                    <a:lumMod val="10000"/>
                  </a:schemeClr>
                </a:solidFill>
                <a:latin typeface="Times New Roman" panose="02020603050405020304" pitchFamily="18" charset="0"/>
                <a:cs typeface="Times New Roman" panose="02020603050405020304" pitchFamily="18" charset="0"/>
              </a:rPr>
              <a:t> è richiamato nell’Invito e nel Regolamento Generale degli Inviti 2024  </a:t>
            </a:r>
          </a:p>
          <a:p>
            <a:pPr marL="0" indent="0" algn="ctr">
              <a:buFont typeface="Arial" panose="020B0604020202020204" pitchFamily="34" charset="0"/>
              <a:buNone/>
            </a:pPr>
            <a:endParaRPr lang="it-IT" b="1" i="1" dirty="0">
              <a:solidFill>
                <a:schemeClr val="bg2">
                  <a:lumMod val="10000"/>
                </a:schemeClr>
              </a:solidFill>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endParaRPr lang="it-IT" b="1" i="1" dirty="0">
              <a:solidFill>
                <a:schemeClr val="bg2">
                  <a:lumMod val="10000"/>
                </a:schemeClr>
              </a:solidFill>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b="1" i="1" dirty="0">
                <a:solidFill>
                  <a:schemeClr val="bg2">
                    <a:lumMod val="10000"/>
                  </a:schemeClr>
                </a:solidFill>
                <a:latin typeface="Times New Roman" panose="02020603050405020304" pitchFamily="18" charset="0"/>
                <a:cs typeface="Times New Roman" panose="02020603050405020304" pitchFamily="18" charset="0"/>
              </a:rPr>
              <a:t>Grazie per l’attenzione, buon lavoro</a:t>
            </a:r>
          </a:p>
          <a:p>
            <a:pPr marL="0" indent="0" algn="ctr">
              <a:buFont typeface="Arial" panose="020B0604020202020204" pitchFamily="34" charset="0"/>
              <a:buNone/>
            </a:pPr>
            <a:r>
              <a:rPr lang="it-IT" b="1" i="1" dirty="0">
                <a:solidFill>
                  <a:schemeClr val="bg2">
                    <a:lumMod val="10000"/>
                  </a:schemeClr>
                </a:solidFill>
                <a:latin typeface="Times New Roman" panose="02020603050405020304" pitchFamily="18" charset="0"/>
                <a:cs typeface="Times New Roman" panose="02020603050405020304" pitchFamily="18" charset="0"/>
              </a:rPr>
              <a:t>Federica D’ANNA e Bruno PANARIELLO</a:t>
            </a:r>
          </a:p>
        </p:txBody>
      </p:sp>
    </p:spTree>
    <p:extLst>
      <p:ext uri="{BB962C8B-B14F-4D97-AF65-F5344CB8AC3E}">
        <p14:creationId xmlns:p14="http://schemas.microsoft.com/office/powerpoint/2010/main" val="946192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2349CC-6207-473B-AE7E-FFAC00320A19}"/>
              </a:ext>
            </a:extLst>
          </p:cNvPr>
          <p:cNvSpPr>
            <a:spLocks noGrp="1"/>
          </p:cNvSpPr>
          <p:nvPr>
            <p:ph type="ctrTitle"/>
          </p:nvPr>
        </p:nvSpPr>
        <p:spPr>
          <a:xfrm>
            <a:off x="2894201" y="629174"/>
            <a:ext cx="6182687" cy="645953"/>
          </a:xfrm>
        </p:spPr>
        <p:txBody>
          <a:bodyPr>
            <a:normAutofit fontScale="90000"/>
          </a:bodyPr>
          <a:lstStyle/>
          <a:p>
            <a:br>
              <a:rPr lang="it-IT" b="1" dirty="0">
                <a:latin typeface="Times New Roman" panose="02020603050405020304" pitchFamily="18" charset="0"/>
                <a:cs typeface="Times New Roman" panose="02020603050405020304" pitchFamily="18" charset="0"/>
              </a:rPr>
            </a:br>
            <a:r>
              <a:rPr lang="it-IT" sz="4400" b="1" dirty="0">
                <a:latin typeface="Times New Roman" panose="02020603050405020304" pitchFamily="18" charset="0"/>
                <a:cs typeface="Times New Roman" panose="02020603050405020304" pitchFamily="18" charset="0"/>
              </a:rPr>
              <a:t>Scadenze</a:t>
            </a:r>
            <a:r>
              <a:rPr lang="it-IT" b="1" dirty="0">
                <a:latin typeface="Times New Roman" panose="02020603050405020304" pitchFamily="18" charset="0"/>
                <a:cs typeface="Times New Roman" panose="02020603050405020304" pitchFamily="18" charset="0"/>
              </a:rPr>
              <a:t> </a:t>
            </a:r>
            <a:r>
              <a:rPr lang="it-IT" sz="4400" b="1" dirty="0">
                <a:latin typeface="Times New Roman" panose="02020603050405020304" pitchFamily="18" charset="0"/>
                <a:cs typeface="Times New Roman" panose="02020603050405020304" pitchFamily="18" charset="0"/>
              </a:rPr>
              <a:t>Invito 1°- 2026</a:t>
            </a:r>
          </a:p>
        </p:txBody>
      </p:sp>
      <p:sp>
        <p:nvSpPr>
          <p:cNvPr id="5" name="Segnaposto numero diapositiva 4">
            <a:extLst>
              <a:ext uri="{FF2B5EF4-FFF2-40B4-BE49-F238E27FC236}">
                <a16:creationId xmlns:a16="http://schemas.microsoft.com/office/drawing/2014/main" id="{8BB4976B-390A-4CC4-8DFE-E00DB21CDA6C}"/>
              </a:ext>
            </a:extLst>
          </p:cNvPr>
          <p:cNvSpPr>
            <a:spLocks noGrp="1"/>
          </p:cNvSpPr>
          <p:nvPr>
            <p:ph type="sldNum" sz="quarter" idx="12"/>
          </p:nvPr>
        </p:nvSpPr>
        <p:spPr/>
        <p:txBody>
          <a:bodyPr/>
          <a:lstStyle/>
          <a:p>
            <a:fld id="{D8AE563E-7493-4196-89C0-594110B6003A}" type="slidenum">
              <a:rPr lang="it-IT" smtClean="0">
                <a:latin typeface="Times New Roman" panose="02020603050405020304" pitchFamily="18" charset="0"/>
                <a:cs typeface="Times New Roman" panose="02020603050405020304" pitchFamily="18" charset="0"/>
              </a:rPr>
              <a:t>6</a:t>
            </a:fld>
            <a:endParaRPr lang="it-IT" dirty="0">
              <a:latin typeface="Times New Roman" panose="02020603050405020304" pitchFamily="18" charset="0"/>
              <a:cs typeface="Times New Roman" panose="02020603050405020304" pitchFamily="18" charset="0"/>
            </a:endParaRPr>
          </a:p>
        </p:txBody>
      </p:sp>
      <p:pic>
        <p:nvPicPr>
          <p:cNvPr id="6" name="Immagine 5">
            <a:extLst>
              <a:ext uri="{FF2B5EF4-FFF2-40B4-BE49-F238E27FC236}">
                <a16:creationId xmlns:a16="http://schemas.microsoft.com/office/drawing/2014/main" id="{50B189DB-F8F5-46AF-A811-DC4BA4A2AF09}"/>
              </a:ext>
            </a:extLst>
          </p:cNvPr>
          <p:cNvPicPr>
            <a:picLocks noChangeAspect="1"/>
          </p:cNvPicPr>
          <p:nvPr/>
        </p:nvPicPr>
        <p:blipFill>
          <a:blip r:embed="rId2"/>
          <a:stretch>
            <a:fillRect/>
          </a:stretch>
        </p:blipFill>
        <p:spPr>
          <a:xfrm>
            <a:off x="163865" y="166276"/>
            <a:ext cx="2298391" cy="390178"/>
          </a:xfrm>
          <a:prstGeom prst="rect">
            <a:avLst/>
          </a:prstGeom>
        </p:spPr>
      </p:pic>
      <p:graphicFrame>
        <p:nvGraphicFramePr>
          <p:cNvPr id="4" name="Tabella 3">
            <a:extLst>
              <a:ext uri="{FF2B5EF4-FFF2-40B4-BE49-F238E27FC236}">
                <a16:creationId xmlns:a16="http://schemas.microsoft.com/office/drawing/2014/main" id="{905499F1-C9CE-F4EE-82FB-B74A68A63C42}"/>
              </a:ext>
            </a:extLst>
          </p:cNvPr>
          <p:cNvGraphicFramePr>
            <a:graphicFrameLocks noGrp="1"/>
          </p:cNvGraphicFramePr>
          <p:nvPr>
            <p:extLst>
              <p:ext uri="{D42A27DB-BD31-4B8C-83A1-F6EECF244321}">
                <p14:modId xmlns:p14="http://schemas.microsoft.com/office/powerpoint/2010/main" val="823962290"/>
              </p:ext>
            </p:extLst>
          </p:nvPr>
        </p:nvGraphicFramePr>
        <p:xfrm>
          <a:off x="439948" y="1275126"/>
          <a:ext cx="11344407" cy="5246443"/>
        </p:xfrm>
        <a:graphic>
          <a:graphicData uri="http://schemas.openxmlformats.org/drawingml/2006/table">
            <a:tbl>
              <a:tblPr firstRow="1" bandRow="1"/>
              <a:tblGrid>
                <a:gridCol w="1760242">
                  <a:extLst>
                    <a:ext uri="{9D8B030D-6E8A-4147-A177-3AD203B41FA5}">
                      <a16:colId xmlns:a16="http://schemas.microsoft.com/office/drawing/2014/main" val="1156297835"/>
                    </a:ext>
                  </a:extLst>
                </a:gridCol>
                <a:gridCol w="2165877">
                  <a:extLst>
                    <a:ext uri="{9D8B030D-6E8A-4147-A177-3AD203B41FA5}">
                      <a16:colId xmlns:a16="http://schemas.microsoft.com/office/drawing/2014/main" val="1775706288"/>
                    </a:ext>
                  </a:extLst>
                </a:gridCol>
                <a:gridCol w="1819073">
                  <a:extLst>
                    <a:ext uri="{9D8B030D-6E8A-4147-A177-3AD203B41FA5}">
                      <a16:colId xmlns:a16="http://schemas.microsoft.com/office/drawing/2014/main" val="2073791605"/>
                    </a:ext>
                  </a:extLst>
                </a:gridCol>
                <a:gridCol w="2102058">
                  <a:extLst>
                    <a:ext uri="{9D8B030D-6E8A-4147-A177-3AD203B41FA5}">
                      <a16:colId xmlns:a16="http://schemas.microsoft.com/office/drawing/2014/main" val="391938302"/>
                    </a:ext>
                  </a:extLst>
                </a:gridCol>
                <a:gridCol w="1910614">
                  <a:extLst>
                    <a:ext uri="{9D8B030D-6E8A-4147-A177-3AD203B41FA5}">
                      <a16:colId xmlns:a16="http://schemas.microsoft.com/office/drawing/2014/main" val="1746814536"/>
                    </a:ext>
                  </a:extLst>
                </a:gridCol>
                <a:gridCol w="1586543">
                  <a:extLst>
                    <a:ext uri="{9D8B030D-6E8A-4147-A177-3AD203B41FA5}">
                      <a16:colId xmlns:a16="http://schemas.microsoft.com/office/drawing/2014/main" val="472443357"/>
                    </a:ext>
                  </a:extLst>
                </a:gridCol>
              </a:tblGrid>
              <a:tr h="64915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00000"/>
                        </a:lnSpc>
                      </a:pPr>
                      <a:r>
                        <a:rPr lang="it-IT" sz="1600" b="1" dirty="0">
                          <a:solidFill>
                            <a:schemeClr val="tx1"/>
                          </a:solidFill>
                          <a:latin typeface="Times New Roman" panose="02020603050405020304" pitchFamily="18" charset="0"/>
                          <a:cs typeface="Times New Roman" panose="02020603050405020304" pitchFamily="18" charset="0"/>
                        </a:rPr>
                        <a:t>Linee</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6">
                        <a:lumMod val="60000"/>
                        <a:lumOff val="40000"/>
                      </a:scheme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00000"/>
                        </a:lnSpc>
                      </a:pPr>
                      <a:r>
                        <a:rPr lang="it-IT" sz="1600" b="1" dirty="0">
                          <a:solidFill>
                            <a:schemeClr val="tx1"/>
                          </a:solidFill>
                          <a:latin typeface="Times New Roman" panose="02020603050405020304" pitchFamily="18" charset="0"/>
                          <a:cs typeface="Times New Roman" panose="02020603050405020304" pitchFamily="18" charset="0"/>
                        </a:rPr>
                        <a:t>Denominazione</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6">
                        <a:lumMod val="60000"/>
                        <a:lumOff val="40000"/>
                      </a:scheme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00000"/>
                        </a:lnSpc>
                      </a:pPr>
                      <a:r>
                        <a:rPr lang="it-IT" sz="1600" b="1" dirty="0">
                          <a:solidFill>
                            <a:schemeClr val="tx1"/>
                          </a:solidFill>
                          <a:latin typeface="Times New Roman" panose="02020603050405020304" pitchFamily="18" charset="0"/>
                          <a:cs typeface="Times New Roman" panose="02020603050405020304" pitchFamily="18" charset="0"/>
                        </a:rPr>
                        <a:t>1° scadenza</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6">
                        <a:lumMod val="60000"/>
                        <a:lumOff val="40000"/>
                      </a:scheme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00000"/>
                        </a:lnSpc>
                      </a:pPr>
                      <a:r>
                        <a:rPr lang="it-IT" sz="1600" b="1" dirty="0">
                          <a:solidFill>
                            <a:schemeClr val="tx1"/>
                          </a:solidFill>
                          <a:latin typeface="Times New Roman" panose="02020603050405020304" pitchFamily="18" charset="0"/>
                          <a:cs typeface="Times New Roman" panose="02020603050405020304" pitchFamily="18" charset="0"/>
                        </a:rPr>
                        <a:t>Apertura Sportello</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6">
                        <a:lumMod val="60000"/>
                        <a:lumOff val="40000"/>
                      </a:scheme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00000"/>
                        </a:lnSpc>
                      </a:pPr>
                      <a:r>
                        <a:rPr lang="it-IT" sz="1600" b="1" dirty="0">
                          <a:solidFill>
                            <a:schemeClr val="tx1"/>
                          </a:solidFill>
                          <a:latin typeface="Times New Roman" panose="02020603050405020304" pitchFamily="18" charset="0"/>
                          <a:cs typeface="Times New Roman" panose="02020603050405020304" pitchFamily="18" charset="0"/>
                        </a:rPr>
                        <a:t>2° scadenza</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6">
                        <a:lumMod val="60000"/>
                        <a:lumOff val="40000"/>
                      </a:scheme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00000"/>
                        </a:lnSpc>
                      </a:pPr>
                      <a:r>
                        <a:rPr lang="it-IT" sz="1600" b="1" dirty="0">
                          <a:solidFill>
                            <a:schemeClr val="tx1"/>
                          </a:solidFill>
                          <a:latin typeface="Times New Roman" panose="02020603050405020304" pitchFamily="18" charset="0"/>
                          <a:cs typeface="Times New Roman" panose="02020603050405020304" pitchFamily="18" charset="0"/>
                        </a:rPr>
                        <a:t> Risorse Totali</a:t>
                      </a:r>
                    </a:p>
                    <a:p>
                      <a:pPr algn="ctr">
                        <a:lnSpc>
                          <a:spcPct val="100000"/>
                        </a:lnSpc>
                      </a:pPr>
                      <a:r>
                        <a:rPr lang="it-IT" sz="1600" b="1" dirty="0">
                          <a:solidFill>
                            <a:schemeClr val="tx1"/>
                          </a:solidFill>
                          <a:latin typeface="Times New Roman" panose="02020603050405020304" pitchFamily="18" charset="0"/>
                          <a:cs typeface="Times New Roman" panose="02020603050405020304" pitchFamily="18" charset="0"/>
                        </a:rPr>
                        <a:t>€ 21.800mila</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2616962374"/>
                  </a:ext>
                </a:extLst>
              </a:tr>
              <a:tr h="73267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pPr>
                      <a:r>
                        <a:rPr lang="it-IT" sz="1600" b="0" dirty="0">
                          <a:solidFill>
                            <a:schemeClr val="tx1"/>
                          </a:solidFill>
                          <a:latin typeface="Times New Roman" panose="02020603050405020304" pitchFamily="18" charset="0"/>
                          <a:cs typeface="Times New Roman" panose="02020603050405020304" pitchFamily="18" charset="0"/>
                        </a:rPr>
                        <a:t>Linea 3</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pPr>
                      <a:r>
                        <a:rPr lang="it-IT" sz="1600" b="0" i="1" kern="1200" dirty="0">
                          <a:solidFill>
                            <a:schemeClr val="tx1"/>
                          </a:solidFill>
                          <a:effectLst/>
                          <a:latin typeface="Times New Roman" panose="02020603050405020304" pitchFamily="18" charset="0"/>
                          <a:ea typeface="+mn-ea"/>
                          <a:cs typeface="Times New Roman" panose="02020603050405020304" pitchFamily="18" charset="0"/>
                        </a:rPr>
                        <a:t>Integrazione con FSBA</a:t>
                      </a:r>
                      <a:endParaRPr lang="it-IT" sz="1600" b="0" i="1" dirty="0">
                        <a:solidFill>
                          <a:schemeClr val="tx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pPr>
                      <a:endParaRPr lang="it-IT" sz="1600" b="0" dirty="0">
                        <a:solidFill>
                          <a:schemeClr val="tx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1" dirty="0">
                          <a:solidFill>
                            <a:schemeClr val="tx1"/>
                          </a:solidFill>
                          <a:latin typeface="Times New Roman" panose="02020603050405020304" pitchFamily="18" charset="0"/>
                          <a:cs typeface="Times New Roman" panose="02020603050405020304" pitchFamily="18" charset="0"/>
                        </a:rPr>
                        <a:t>1° luglio 2026</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0" dirty="0">
                          <a:solidFill>
                            <a:schemeClr val="tx1"/>
                          </a:solidFill>
                          <a:latin typeface="Times New Roman" panose="02020603050405020304" pitchFamily="18" charset="0"/>
                          <a:cs typeface="Times New Roman" panose="02020603050405020304" pitchFamily="18" charset="0"/>
                        </a:rPr>
                        <a:t>2 sportelli al mese </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pPr>
                      <a:endParaRPr lang="it-IT" sz="1600" b="0" dirty="0">
                        <a:solidFill>
                          <a:schemeClr val="tx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pPr>
                      <a:r>
                        <a:rPr lang="it-IT" sz="1600" b="0" dirty="0">
                          <a:solidFill>
                            <a:schemeClr val="tx1"/>
                          </a:solidFill>
                          <a:latin typeface="Times New Roman" panose="02020603050405020304" pitchFamily="18" charset="0"/>
                          <a:cs typeface="Times New Roman" panose="02020603050405020304" pitchFamily="18" charset="0"/>
                        </a:rPr>
                        <a:t>€ 250 mila euro</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228437582"/>
                  </a:ext>
                </a:extLst>
              </a:tr>
              <a:tr h="72363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pPr>
                      <a:r>
                        <a:rPr lang="it-IT" sz="1600" b="0" dirty="0">
                          <a:solidFill>
                            <a:schemeClr val="tx1"/>
                          </a:solidFill>
                          <a:latin typeface="Times New Roman" panose="02020603050405020304" pitchFamily="18" charset="0"/>
                          <a:cs typeface="Times New Roman" panose="02020603050405020304" pitchFamily="18" charset="0"/>
                        </a:rPr>
                        <a:t>Linea 8</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pPr>
                      <a:r>
                        <a:rPr lang="it-IT" sz="1600" b="0" i="1" dirty="0">
                          <a:solidFill>
                            <a:schemeClr val="tx1"/>
                          </a:solidFill>
                          <a:latin typeface="Times New Roman" panose="02020603050405020304" pitchFamily="18" charset="0"/>
                          <a:cs typeface="Times New Roman" panose="02020603050405020304" pitchFamily="18" charset="0"/>
                        </a:rPr>
                        <a:t>Just in time</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pPr>
                      <a:endParaRPr lang="it-IT" sz="1600" b="0" dirty="0">
                        <a:solidFill>
                          <a:schemeClr val="tx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1" dirty="0">
                          <a:solidFill>
                            <a:schemeClr val="tx1"/>
                          </a:solidFill>
                          <a:latin typeface="Times New Roman" panose="02020603050405020304" pitchFamily="18" charset="0"/>
                          <a:cs typeface="Times New Roman" panose="02020603050405020304" pitchFamily="18" charset="0"/>
                        </a:rPr>
                        <a:t>1° luglio 2026</a:t>
                      </a:r>
                    </a:p>
                    <a:p>
                      <a:pPr algn="ctr">
                        <a:lnSpc>
                          <a:spcPct val="100000"/>
                        </a:lnSpc>
                      </a:pPr>
                      <a:r>
                        <a:rPr lang="it-IT" sz="1600" b="0" dirty="0">
                          <a:solidFill>
                            <a:schemeClr val="tx1"/>
                          </a:solidFill>
                          <a:latin typeface="Times New Roman" panose="02020603050405020304" pitchFamily="18" charset="0"/>
                          <a:cs typeface="Times New Roman" panose="02020603050405020304" pitchFamily="18" charset="0"/>
                        </a:rPr>
                        <a:t>2 sportelli al mese</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pPr>
                      <a:endParaRPr lang="it-IT" sz="1600" b="0" dirty="0">
                        <a:solidFill>
                          <a:schemeClr val="tx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pPr>
                      <a:endParaRPr lang="it-IT" sz="1600" b="0" dirty="0">
                        <a:solidFill>
                          <a:schemeClr val="tx1"/>
                        </a:solidFill>
                        <a:latin typeface="Times New Roman" panose="02020603050405020304" pitchFamily="18" charset="0"/>
                        <a:cs typeface="Times New Roman" panose="02020603050405020304" pitchFamily="18" charset="0"/>
                      </a:endParaRPr>
                    </a:p>
                    <a:p>
                      <a:pPr algn="ctr">
                        <a:lnSpc>
                          <a:spcPct val="100000"/>
                        </a:lnSpc>
                      </a:pPr>
                      <a:r>
                        <a:rPr lang="it-IT" sz="1600" b="0" dirty="0">
                          <a:solidFill>
                            <a:schemeClr val="tx1"/>
                          </a:solidFill>
                          <a:latin typeface="Times New Roman" panose="02020603050405020304" pitchFamily="18" charset="0"/>
                          <a:cs typeface="Times New Roman" panose="02020603050405020304" pitchFamily="18" charset="0"/>
                        </a:rPr>
                        <a:t>€ 1,500 mln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535326105"/>
                  </a:ext>
                </a:extLst>
              </a:tr>
              <a:tr h="71459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pPr>
                      <a:r>
                        <a:rPr lang="it-IT" sz="1600" b="0" dirty="0">
                          <a:solidFill>
                            <a:schemeClr val="tx1"/>
                          </a:solidFill>
                          <a:latin typeface="Times New Roman" panose="02020603050405020304" pitchFamily="18" charset="0"/>
                          <a:cs typeface="Times New Roman" panose="02020603050405020304" pitchFamily="18" charset="0"/>
                        </a:rPr>
                        <a:t>Linea 10</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pPr>
                      <a:r>
                        <a:rPr lang="it-IT" sz="1600" b="0" i="1" dirty="0">
                          <a:solidFill>
                            <a:schemeClr val="tx1"/>
                          </a:solidFill>
                          <a:latin typeface="Times New Roman" panose="02020603050405020304" pitchFamily="18" charset="0"/>
                          <a:cs typeface="Times New Roman" panose="02020603050405020304" pitchFamily="18" charset="0"/>
                        </a:rPr>
                        <a:t>Linea della Bilateralità Artigiana</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pPr>
                      <a:endParaRPr lang="it-IT" sz="1600" b="0" dirty="0">
                        <a:solidFill>
                          <a:schemeClr val="tx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1" dirty="0">
                          <a:solidFill>
                            <a:schemeClr val="tx1"/>
                          </a:solidFill>
                          <a:latin typeface="Times New Roman" panose="02020603050405020304" pitchFamily="18" charset="0"/>
                          <a:cs typeface="Times New Roman" panose="02020603050405020304" pitchFamily="18" charset="0"/>
                        </a:rPr>
                        <a:t>1° luglio 2026</a:t>
                      </a:r>
                    </a:p>
                    <a:p>
                      <a:pPr algn="ctr">
                        <a:lnSpc>
                          <a:spcPct val="100000"/>
                        </a:lnSpc>
                      </a:pPr>
                      <a:r>
                        <a:rPr lang="it-IT" sz="1600" b="0" dirty="0">
                          <a:solidFill>
                            <a:schemeClr val="tx1"/>
                          </a:solidFill>
                          <a:latin typeface="Times New Roman" panose="02020603050405020304" pitchFamily="18" charset="0"/>
                          <a:cs typeface="Times New Roman" panose="02020603050405020304" pitchFamily="18" charset="0"/>
                        </a:rPr>
                        <a:t>2 sportelli al mese </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pPr>
                      <a:endParaRPr lang="it-IT" sz="1600" b="0" dirty="0">
                        <a:solidFill>
                          <a:schemeClr val="tx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pPr>
                      <a:r>
                        <a:rPr lang="it-IT" sz="1600" b="0" dirty="0">
                          <a:solidFill>
                            <a:schemeClr val="tx1"/>
                          </a:solidFill>
                          <a:latin typeface="Times New Roman" panose="02020603050405020304" pitchFamily="18" charset="0"/>
                          <a:cs typeface="Times New Roman" panose="02020603050405020304" pitchFamily="18" charset="0"/>
                        </a:rPr>
                        <a:t> € 250 mila euro</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896305949"/>
                  </a:ext>
                </a:extLst>
              </a:tr>
              <a:tr h="68523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pPr>
                      <a:r>
                        <a:rPr lang="it-IT" sz="1600" b="0" dirty="0">
                          <a:solidFill>
                            <a:schemeClr val="tx1"/>
                          </a:solidFill>
                          <a:latin typeface="Times New Roman" panose="02020603050405020304" pitchFamily="18" charset="0"/>
                          <a:cs typeface="Times New Roman" panose="02020603050405020304" pitchFamily="18" charset="0"/>
                        </a:rPr>
                        <a:t>Linea 1</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0" i="1" kern="1200" dirty="0">
                          <a:solidFill>
                            <a:schemeClr val="tx1"/>
                          </a:solidFill>
                          <a:effectLst/>
                          <a:latin typeface="Times New Roman" panose="02020603050405020304" pitchFamily="18" charset="0"/>
                          <a:ea typeface="+mn-ea"/>
                          <a:cs typeface="Times New Roman" panose="02020603050405020304" pitchFamily="18" charset="0"/>
                        </a:rPr>
                        <a:t>Sviluppo territoriale e settoriale</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pPr>
                      <a:r>
                        <a:rPr lang="it-IT" sz="1600" b="0" kern="1200" dirty="0">
                          <a:solidFill>
                            <a:schemeClr val="tx1"/>
                          </a:solidFill>
                          <a:latin typeface="Times New Roman" panose="02020603050405020304" pitchFamily="18" charset="0"/>
                          <a:ea typeface="+mn-ea"/>
                          <a:cs typeface="Times New Roman" panose="02020603050405020304" pitchFamily="18" charset="0"/>
                        </a:rPr>
                        <a:t>23 febbraio ‘27</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pPr>
                      <a:endParaRPr lang="it-IT" sz="1600" b="0" dirty="0">
                        <a:solidFill>
                          <a:schemeClr val="tx1"/>
                        </a:solidFill>
                        <a:latin typeface="Times New Roman" panose="02020603050405020304" pitchFamily="18" charset="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pPr>
                      <a:endParaRPr lang="it-IT"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pPr>
                      <a:r>
                        <a:rPr lang="it-IT" sz="1600" b="0" kern="1200" dirty="0">
                          <a:solidFill>
                            <a:schemeClr val="tx1"/>
                          </a:solidFill>
                          <a:latin typeface="Times New Roman" panose="02020603050405020304" pitchFamily="18" charset="0"/>
                          <a:ea typeface="+mn-ea"/>
                          <a:cs typeface="Times New Roman" panose="02020603050405020304" pitchFamily="18" charset="0"/>
                        </a:rPr>
                        <a:t>€ 4 mln </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98555799"/>
                  </a:ext>
                </a:extLst>
              </a:tr>
              <a:tr h="87057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pPr>
                      <a:r>
                        <a:rPr lang="it-IT" sz="1600" b="0" kern="1200" dirty="0">
                          <a:solidFill>
                            <a:schemeClr val="tx1"/>
                          </a:solidFill>
                          <a:latin typeface="Times New Roman" panose="02020603050405020304" pitchFamily="18" charset="0"/>
                          <a:ea typeface="+mn-ea"/>
                          <a:cs typeface="Times New Roman" panose="02020603050405020304" pitchFamily="18" charset="0"/>
                        </a:rPr>
                        <a:t>Linea 2 </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pPr>
                      <a:r>
                        <a:rPr lang="it-IT" sz="1600" b="0" i="1" kern="1200" dirty="0">
                          <a:solidFill>
                            <a:schemeClr val="tx1"/>
                          </a:solidFill>
                          <a:latin typeface="Times New Roman" panose="02020603050405020304" pitchFamily="18" charset="0"/>
                          <a:ea typeface="+mn-ea"/>
                          <a:cs typeface="Times New Roman" panose="02020603050405020304" pitchFamily="18" charset="0"/>
                        </a:rPr>
                        <a:t>Progetti di sviluppo</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pPr>
                      <a:r>
                        <a:rPr lang="it-IT" sz="1200" b="1" kern="1200" dirty="0">
                          <a:solidFill>
                            <a:schemeClr val="tx1"/>
                          </a:solidFill>
                          <a:latin typeface="Times New Roman" panose="02020603050405020304" pitchFamily="18" charset="0"/>
                          <a:ea typeface="+mn-ea"/>
                          <a:cs typeface="Times New Roman" panose="02020603050405020304" pitchFamily="18" charset="0"/>
                        </a:rPr>
                        <a:t>Accordo 28 ottobre 2026</a:t>
                      </a:r>
                    </a:p>
                    <a:p>
                      <a:pPr algn="ctr">
                        <a:lnSpc>
                          <a:spcPct val="100000"/>
                        </a:lnSpc>
                      </a:pPr>
                      <a:r>
                        <a:rPr lang="it-IT" sz="1600" b="0" kern="1200" dirty="0">
                          <a:solidFill>
                            <a:schemeClr val="tx1"/>
                          </a:solidFill>
                          <a:latin typeface="Times New Roman" panose="02020603050405020304" pitchFamily="18" charset="0"/>
                          <a:ea typeface="+mn-ea"/>
                          <a:cs typeface="Times New Roman" panose="02020603050405020304" pitchFamily="18" charset="0"/>
                        </a:rPr>
                        <a:t> 15 dicembre 2026</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pPr>
                      <a:endParaRPr lang="it-IT" sz="1600" b="0"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pPr>
                      <a:r>
                        <a:rPr lang="it-IT" sz="1200" b="1" kern="1200" dirty="0">
                          <a:solidFill>
                            <a:schemeClr val="tx1"/>
                          </a:solidFill>
                          <a:latin typeface="Times New Roman" panose="02020603050405020304" pitchFamily="18" charset="0"/>
                          <a:ea typeface="+mn-ea"/>
                          <a:cs typeface="Times New Roman" panose="02020603050405020304" pitchFamily="18" charset="0"/>
                        </a:rPr>
                        <a:t>Accordo 02 febbraio 2027 </a:t>
                      </a:r>
                    </a:p>
                    <a:p>
                      <a:pPr algn="ctr">
                        <a:lnSpc>
                          <a:spcPct val="100000"/>
                        </a:lnSpc>
                      </a:pPr>
                      <a:r>
                        <a:rPr lang="it-IT" sz="1600" b="0" kern="1200" dirty="0">
                          <a:solidFill>
                            <a:schemeClr val="tx1"/>
                          </a:solidFill>
                          <a:latin typeface="Times New Roman" panose="02020603050405020304" pitchFamily="18" charset="0"/>
                          <a:ea typeface="+mn-ea"/>
                          <a:cs typeface="Times New Roman" panose="02020603050405020304" pitchFamily="18" charset="0"/>
                        </a:rPr>
                        <a:t>16 marzo 2027</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pPr>
                      <a:r>
                        <a:rPr lang="it-IT" sz="1600" b="0" kern="1200" dirty="0">
                          <a:solidFill>
                            <a:schemeClr val="tx1"/>
                          </a:solidFill>
                          <a:latin typeface="Times New Roman" panose="02020603050405020304" pitchFamily="18" charset="0"/>
                          <a:ea typeface="+mn-ea"/>
                          <a:cs typeface="Times New Roman" panose="02020603050405020304" pitchFamily="18" charset="0"/>
                        </a:rPr>
                        <a:t>€ 4 mln</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241979691"/>
                  </a:ext>
                </a:extLst>
              </a:tr>
              <a:tr h="87057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pPr>
                      <a:r>
                        <a:rPr lang="it-IT" sz="1600" b="0" dirty="0">
                          <a:solidFill>
                            <a:schemeClr val="tx1"/>
                          </a:solidFill>
                          <a:latin typeface="Times New Roman" panose="02020603050405020304" pitchFamily="18" charset="0"/>
                          <a:cs typeface="Times New Roman" panose="02020603050405020304" pitchFamily="18" charset="0"/>
                        </a:rPr>
                        <a:t>Linea 6</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pPr>
                      <a:r>
                        <a:rPr lang="it-IT" sz="1600" b="0" i="1" dirty="0">
                          <a:solidFill>
                            <a:schemeClr val="tx1"/>
                          </a:solidFill>
                          <a:latin typeface="Times New Roman" panose="02020603050405020304" pitchFamily="18" charset="0"/>
                          <a:cs typeface="Times New Roman" panose="02020603050405020304" pitchFamily="18" charset="0"/>
                        </a:rPr>
                        <a:t>Progetti micro imprese</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pPr>
                      <a:r>
                        <a:rPr lang="it-IT" sz="1600" b="0" dirty="0">
                          <a:solidFill>
                            <a:schemeClr val="tx1"/>
                          </a:solidFill>
                          <a:latin typeface="Times New Roman" panose="02020603050405020304" pitchFamily="18" charset="0"/>
                          <a:cs typeface="Times New Roman" panose="02020603050405020304" pitchFamily="18" charset="0"/>
                        </a:rPr>
                        <a:t>4 novembre 2026</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pPr>
                      <a:endParaRPr lang="it-IT"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pPr>
                      <a:endParaRPr lang="it-IT"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pPr>
                      <a:r>
                        <a:rPr lang="it-IT" sz="1600" b="0" dirty="0">
                          <a:solidFill>
                            <a:schemeClr val="tx1"/>
                          </a:solidFill>
                          <a:latin typeface="Times New Roman" panose="02020603050405020304" pitchFamily="18" charset="0"/>
                          <a:cs typeface="Times New Roman" panose="02020603050405020304" pitchFamily="18" charset="0"/>
                        </a:rPr>
                        <a:t>€ 1 mln </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676389811"/>
                  </a:ext>
                </a:extLst>
              </a:tr>
            </a:tbl>
          </a:graphicData>
        </a:graphic>
      </p:graphicFrame>
      <p:sp>
        <p:nvSpPr>
          <p:cNvPr id="3" name="Segnaposto piè di pagina 2">
            <a:extLst>
              <a:ext uri="{FF2B5EF4-FFF2-40B4-BE49-F238E27FC236}">
                <a16:creationId xmlns:a16="http://schemas.microsoft.com/office/drawing/2014/main" id="{A47F5E45-D223-7A21-863D-317D49EA34ED}"/>
              </a:ext>
            </a:extLst>
          </p:cNvPr>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442208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2349CC-6207-473B-AE7E-FFAC00320A19}"/>
              </a:ext>
            </a:extLst>
          </p:cNvPr>
          <p:cNvSpPr>
            <a:spLocks noGrp="1"/>
          </p:cNvSpPr>
          <p:nvPr>
            <p:ph type="ctrTitle"/>
          </p:nvPr>
        </p:nvSpPr>
        <p:spPr>
          <a:xfrm>
            <a:off x="1593908" y="855677"/>
            <a:ext cx="8917498" cy="1482081"/>
          </a:xfrm>
        </p:spPr>
        <p:txBody>
          <a:bodyPr>
            <a:normAutofit fontScale="90000"/>
          </a:bodyPr>
          <a:lstStyle/>
          <a:p>
            <a:br>
              <a:rPr lang="it-IT" b="1" dirty="0">
                <a:latin typeface="Times New Roman" panose="02020603050405020304" pitchFamily="18" charset="0"/>
                <a:cs typeface="Times New Roman" panose="02020603050405020304" pitchFamily="18" charset="0"/>
              </a:rPr>
            </a:br>
            <a:br>
              <a:rPr lang="it-IT" b="1" dirty="0">
                <a:latin typeface="Times New Roman" panose="02020603050405020304" pitchFamily="18" charset="0"/>
                <a:cs typeface="Times New Roman" panose="02020603050405020304" pitchFamily="18" charset="0"/>
              </a:rPr>
            </a:br>
            <a:br>
              <a:rPr lang="it-IT" b="1" dirty="0">
                <a:latin typeface="Times New Roman" panose="02020603050405020304" pitchFamily="18" charset="0"/>
                <a:cs typeface="Times New Roman" panose="02020603050405020304" pitchFamily="18" charset="0"/>
              </a:rPr>
            </a:br>
            <a:br>
              <a:rPr lang="it-IT" b="1" dirty="0">
                <a:latin typeface="Times New Roman" panose="02020603050405020304" pitchFamily="18" charset="0"/>
                <a:cs typeface="Times New Roman" panose="02020603050405020304" pitchFamily="18" charset="0"/>
              </a:rPr>
            </a:br>
            <a:br>
              <a:rPr lang="it-IT" b="1" dirty="0">
                <a:latin typeface="Times New Roman" panose="02020603050405020304" pitchFamily="18" charset="0"/>
                <a:cs typeface="Times New Roman" panose="02020603050405020304" pitchFamily="18" charset="0"/>
              </a:rPr>
            </a:br>
            <a:r>
              <a:rPr lang="it-IT" b="1" dirty="0">
                <a:latin typeface="Times New Roman" panose="02020603050405020304" pitchFamily="18" charset="0"/>
                <a:cs typeface="Times New Roman" panose="02020603050405020304" pitchFamily="18" charset="0"/>
              </a:rPr>
              <a:t> </a:t>
            </a:r>
            <a:r>
              <a:rPr lang="it-IT" sz="5600" b="1" dirty="0">
                <a:latin typeface="Times New Roman" panose="02020603050405020304" pitchFamily="18" charset="0"/>
                <a:cs typeface="Times New Roman" panose="02020603050405020304" pitchFamily="18" charset="0"/>
              </a:rPr>
              <a:t>Invito 1°- 2026: perimetro</a:t>
            </a:r>
            <a:br>
              <a:rPr lang="it-IT" b="1" dirty="0">
                <a:latin typeface="Times New Roman" panose="02020603050405020304" pitchFamily="18" charset="0"/>
                <a:cs typeface="Times New Roman" panose="02020603050405020304" pitchFamily="18" charset="0"/>
              </a:rPr>
            </a:br>
            <a:endParaRPr lang="it-IT" b="1" dirty="0">
              <a:latin typeface="Times New Roman" panose="02020603050405020304" pitchFamily="18" charset="0"/>
              <a:cs typeface="Times New Roman" panose="02020603050405020304" pitchFamily="18" charset="0"/>
            </a:endParaRPr>
          </a:p>
        </p:txBody>
      </p:sp>
      <p:sp>
        <p:nvSpPr>
          <p:cNvPr id="3" name="Sottotitolo 2">
            <a:extLst>
              <a:ext uri="{FF2B5EF4-FFF2-40B4-BE49-F238E27FC236}">
                <a16:creationId xmlns:a16="http://schemas.microsoft.com/office/drawing/2014/main" id="{9AD845C0-1E8D-4055-88DA-336593C25886}"/>
              </a:ext>
            </a:extLst>
          </p:cNvPr>
          <p:cNvSpPr>
            <a:spLocks noGrp="1"/>
          </p:cNvSpPr>
          <p:nvPr>
            <p:ph type="subTitle" idx="1"/>
          </p:nvPr>
        </p:nvSpPr>
        <p:spPr>
          <a:xfrm>
            <a:off x="1524000" y="2398143"/>
            <a:ext cx="9144000" cy="4086547"/>
          </a:xfrm>
        </p:spPr>
        <p:txBody>
          <a:bodyPr>
            <a:normAutofit fontScale="32500" lnSpcReduction="20000"/>
          </a:bodyPr>
          <a:lstStyle/>
          <a:p>
            <a:endParaRPr lang="it-IT" dirty="0"/>
          </a:p>
          <a:p>
            <a:pPr>
              <a:lnSpc>
                <a:spcPct val="110000"/>
              </a:lnSpc>
              <a:spcBef>
                <a:spcPct val="0"/>
              </a:spcBef>
            </a:pPr>
            <a:r>
              <a:rPr lang="it-IT" sz="8600" u="sng" dirty="0">
                <a:latin typeface="Times New Roman" panose="02020603050405020304" pitchFamily="18" charset="0"/>
                <a:ea typeface="+mj-ea"/>
                <a:cs typeface="Times New Roman" panose="02020603050405020304" pitchFamily="18" charset="0"/>
              </a:rPr>
              <a:t>Risorse</a:t>
            </a:r>
            <a:r>
              <a:rPr lang="it-IT" sz="8600" dirty="0">
                <a:latin typeface="Times New Roman" panose="02020603050405020304" pitchFamily="18" charset="0"/>
                <a:ea typeface="+mj-ea"/>
                <a:cs typeface="Times New Roman" panose="02020603050405020304" pitchFamily="18" charset="0"/>
              </a:rPr>
              <a:t>: </a:t>
            </a:r>
            <a:r>
              <a:rPr lang="it-IT" sz="8600" b="1" dirty="0">
                <a:latin typeface="Times New Roman" panose="02020603050405020304" pitchFamily="18" charset="0"/>
                <a:ea typeface="+mj-ea"/>
                <a:cs typeface="Times New Roman" panose="02020603050405020304" pitchFamily="18" charset="0"/>
              </a:rPr>
              <a:t>€ 11.000.000,00 </a:t>
            </a:r>
          </a:p>
          <a:p>
            <a:pPr>
              <a:lnSpc>
                <a:spcPct val="110000"/>
              </a:lnSpc>
              <a:spcBef>
                <a:spcPct val="0"/>
              </a:spcBef>
            </a:pPr>
            <a:endParaRPr lang="it-IT" sz="8600" i="1" dirty="0">
              <a:latin typeface="Times New Roman" panose="02020603050405020304" pitchFamily="18" charset="0"/>
              <a:ea typeface="+mj-ea"/>
              <a:cs typeface="Times New Roman" panose="02020603050405020304" pitchFamily="18" charset="0"/>
            </a:endParaRPr>
          </a:p>
          <a:p>
            <a:pPr>
              <a:lnSpc>
                <a:spcPct val="110000"/>
              </a:lnSpc>
              <a:spcBef>
                <a:spcPct val="0"/>
              </a:spcBef>
            </a:pPr>
            <a:r>
              <a:rPr lang="it-IT" sz="8600" u="sng" dirty="0">
                <a:latin typeface="Times New Roman" panose="02020603050405020304" pitchFamily="18" charset="0"/>
                <a:ea typeface="+mj-ea"/>
                <a:cs typeface="Times New Roman" panose="02020603050405020304" pitchFamily="18" charset="0"/>
              </a:rPr>
              <a:t>Modalità di presentazione</a:t>
            </a:r>
            <a:r>
              <a:rPr lang="it-IT" sz="8600" dirty="0">
                <a:latin typeface="Times New Roman" panose="02020603050405020304" pitchFamily="18" charset="0"/>
                <a:ea typeface="+mj-ea"/>
                <a:cs typeface="Times New Roman" panose="02020603050405020304" pitchFamily="18" charset="0"/>
              </a:rPr>
              <a:t>: </a:t>
            </a:r>
            <a:r>
              <a:rPr lang="it-IT" sz="8600" b="1" dirty="0">
                <a:latin typeface="Times New Roman" panose="02020603050405020304" pitchFamily="18" charset="0"/>
                <a:ea typeface="+mj-ea"/>
                <a:cs typeface="Times New Roman" panose="02020603050405020304" pitchFamily="18" charset="0"/>
              </a:rPr>
              <a:t>scadenze e sportelli</a:t>
            </a:r>
          </a:p>
          <a:p>
            <a:pPr>
              <a:lnSpc>
                <a:spcPct val="110000"/>
              </a:lnSpc>
              <a:spcBef>
                <a:spcPct val="0"/>
              </a:spcBef>
            </a:pPr>
            <a:endParaRPr lang="it-IT" sz="8600" dirty="0">
              <a:latin typeface="Times New Roman" panose="02020603050405020304" pitchFamily="18" charset="0"/>
              <a:ea typeface="+mj-ea"/>
              <a:cs typeface="Times New Roman" panose="02020603050405020304" pitchFamily="18" charset="0"/>
            </a:endParaRPr>
          </a:p>
          <a:p>
            <a:pPr>
              <a:lnSpc>
                <a:spcPct val="110000"/>
              </a:lnSpc>
              <a:spcBef>
                <a:spcPct val="0"/>
              </a:spcBef>
            </a:pPr>
            <a:r>
              <a:rPr lang="it-IT" sz="8600" u="sng" dirty="0">
                <a:latin typeface="Times New Roman" panose="02020603050405020304" pitchFamily="18" charset="0"/>
                <a:ea typeface="+mj-ea"/>
                <a:cs typeface="Times New Roman" panose="02020603050405020304" pitchFamily="18" charset="0"/>
              </a:rPr>
              <a:t>Durata</a:t>
            </a:r>
            <a:r>
              <a:rPr lang="it-IT" sz="8600" dirty="0">
                <a:latin typeface="Times New Roman" panose="02020603050405020304" pitchFamily="18" charset="0"/>
                <a:ea typeface="+mj-ea"/>
                <a:cs typeface="Times New Roman" panose="02020603050405020304" pitchFamily="18" charset="0"/>
              </a:rPr>
              <a:t>: </a:t>
            </a:r>
            <a:r>
              <a:rPr lang="it-IT" sz="8600" b="1" dirty="0">
                <a:latin typeface="Times New Roman" panose="02020603050405020304" pitchFamily="18" charset="0"/>
                <a:ea typeface="+mj-ea"/>
                <a:cs typeface="Times New Roman" panose="02020603050405020304" pitchFamily="18" charset="0"/>
              </a:rPr>
              <a:t>9 mesi </a:t>
            </a:r>
          </a:p>
          <a:p>
            <a:pPr>
              <a:lnSpc>
                <a:spcPct val="110000"/>
              </a:lnSpc>
              <a:spcBef>
                <a:spcPct val="0"/>
              </a:spcBef>
            </a:pPr>
            <a:endParaRPr lang="it-IT" sz="8600" i="1" dirty="0">
              <a:latin typeface="Times New Roman" panose="02020603050405020304" pitchFamily="18" charset="0"/>
              <a:ea typeface="+mj-ea"/>
              <a:cs typeface="Times New Roman" panose="02020603050405020304" pitchFamily="18" charset="0"/>
            </a:endParaRPr>
          </a:p>
          <a:p>
            <a:pPr>
              <a:lnSpc>
                <a:spcPct val="110000"/>
              </a:lnSpc>
              <a:spcBef>
                <a:spcPct val="0"/>
              </a:spcBef>
            </a:pPr>
            <a:r>
              <a:rPr lang="it-IT" sz="8600" u="sng" dirty="0">
                <a:latin typeface="Times New Roman" panose="02020603050405020304" pitchFamily="18" charset="0"/>
                <a:ea typeface="+mj-ea"/>
                <a:cs typeface="Times New Roman" panose="02020603050405020304" pitchFamily="18" charset="0"/>
              </a:rPr>
              <a:t>Arco Temporale</a:t>
            </a:r>
            <a:r>
              <a:rPr lang="it-IT" sz="8600" dirty="0">
                <a:latin typeface="Times New Roman" panose="02020603050405020304" pitchFamily="18" charset="0"/>
                <a:ea typeface="+mj-ea"/>
                <a:cs typeface="Times New Roman" panose="02020603050405020304" pitchFamily="18" charset="0"/>
              </a:rPr>
              <a:t>: </a:t>
            </a:r>
            <a:r>
              <a:rPr lang="it-IT" sz="8600" b="1" dirty="0">
                <a:latin typeface="Times New Roman" panose="02020603050405020304" pitchFamily="18" charset="0"/>
                <a:ea typeface="+mj-ea"/>
                <a:cs typeface="Times New Roman" panose="02020603050405020304" pitchFamily="18" charset="0"/>
              </a:rPr>
              <a:t>luglio</a:t>
            </a:r>
            <a:r>
              <a:rPr lang="it-IT" sz="8600" dirty="0">
                <a:latin typeface="Times New Roman" panose="02020603050405020304" pitchFamily="18" charset="0"/>
                <a:ea typeface="+mj-ea"/>
                <a:cs typeface="Times New Roman" panose="02020603050405020304" pitchFamily="18" charset="0"/>
              </a:rPr>
              <a:t> </a:t>
            </a:r>
            <a:r>
              <a:rPr lang="it-IT" sz="8600" b="1" dirty="0">
                <a:latin typeface="Times New Roman" panose="02020603050405020304" pitchFamily="18" charset="0"/>
                <a:ea typeface="+mj-ea"/>
                <a:cs typeface="Times New Roman" panose="02020603050405020304" pitchFamily="18" charset="0"/>
              </a:rPr>
              <a:t>2026; marzo 2027</a:t>
            </a:r>
          </a:p>
          <a:p>
            <a:pPr>
              <a:lnSpc>
                <a:spcPct val="110000"/>
              </a:lnSpc>
              <a:spcBef>
                <a:spcPct val="0"/>
              </a:spcBef>
            </a:pPr>
            <a:endParaRPr lang="it-IT" sz="8600" b="1" i="1" dirty="0">
              <a:latin typeface="Times New Roman" panose="02020603050405020304" pitchFamily="18" charset="0"/>
              <a:ea typeface="+mj-ea"/>
              <a:cs typeface="Times New Roman" panose="02020603050405020304" pitchFamily="18" charset="0"/>
            </a:endParaRPr>
          </a:p>
          <a:p>
            <a:pPr>
              <a:lnSpc>
                <a:spcPct val="110000"/>
              </a:lnSpc>
              <a:spcBef>
                <a:spcPct val="0"/>
              </a:spcBef>
            </a:pPr>
            <a:r>
              <a:rPr lang="it-IT" sz="8600" u="sng" dirty="0">
                <a:latin typeface="Times New Roman" panose="02020603050405020304" pitchFamily="18" charset="0"/>
                <a:ea typeface="+mj-ea"/>
                <a:cs typeface="Times New Roman" panose="02020603050405020304" pitchFamily="18" charset="0"/>
              </a:rPr>
              <a:t>Prevede</a:t>
            </a:r>
            <a:r>
              <a:rPr lang="it-IT" sz="8600" dirty="0">
                <a:latin typeface="Times New Roman" panose="02020603050405020304" pitchFamily="18" charset="0"/>
                <a:ea typeface="+mj-ea"/>
                <a:cs typeface="Times New Roman" panose="02020603050405020304" pitchFamily="18" charset="0"/>
              </a:rPr>
              <a:t>:</a:t>
            </a:r>
            <a:r>
              <a:rPr lang="it-IT" sz="8600" i="1" dirty="0">
                <a:latin typeface="Times New Roman" panose="02020603050405020304" pitchFamily="18" charset="0"/>
                <a:ea typeface="+mj-ea"/>
                <a:cs typeface="Times New Roman" panose="02020603050405020304" pitchFamily="18" charset="0"/>
              </a:rPr>
              <a:t> </a:t>
            </a:r>
            <a:r>
              <a:rPr lang="it-IT" sz="8600" b="1" dirty="0">
                <a:latin typeface="Times New Roman" panose="02020603050405020304" pitchFamily="18" charset="0"/>
                <a:ea typeface="+mj-ea"/>
                <a:cs typeface="Times New Roman" panose="02020603050405020304" pitchFamily="18" charset="0"/>
              </a:rPr>
              <a:t>6 linee di finanziamento </a:t>
            </a:r>
          </a:p>
          <a:p>
            <a:pPr>
              <a:lnSpc>
                <a:spcPct val="110000"/>
              </a:lnSpc>
              <a:spcBef>
                <a:spcPct val="0"/>
              </a:spcBef>
            </a:pPr>
            <a:endParaRPr lang="it-IT" sz="8600" dirty="0">
              <a:latin typeface="Times New Roman" panose="02020603050405020304" pitchFamily="18" charset="0"/>
              <a:ea typeface="+mj-ea"/>
              <a:cs typeface="Times New Roman" panose="02020603050405020304" pitchFamily="18" charset="0"/>
            </a:endParaRPr>
          </a:p>
        </p:txBody>
      </p:sp>
      <p:sp>
        <p:nvSpPr>
          <p:cNvPr id="5" name="Segnaposto numero diapositiva 4">
            <a:extLst>
              <a:ext uri="{FF2B5EF4-FFF2-40B4-BE49-F238E27FC236}">
                <a16:creationId xmlns:a16="http://schemas.microsoft.com/office/drawing/2014/main" id="{8BB4976B-390A-4CC4-8DFE-E00DB21CDA6C}"/>
              </a:ext>
            </a:extLst>
          </p:cNvPr>
          <p:cNvSpPr>
            <a:spLocks noGrp="1"/>
          </p:cNvSpPr>
          <p:nvPr>
            <p:ph type="sldNum" sz="quarter" idx="12"/>
          </p:nvPr>
        </p:nvSpPr>
        <p:spPr/>
        <p:txBody>
          <a:bodyPr/>
          <a:lstStyle/>
          <a:p>
            <a:fld id="{D8AE563E-7493-4196-89C0-594110B6003A}" type="slidenum">
              <a:rPr lang="it-IT" smtClean="0">
                <a:latin typeface="Times New Roman" panose="02020603050405020304" pitchFamily="18" charset="0"/>
                <a:cs typeface="Times New Roman" panose="02020603050405020304" pitchFamily="18" charset="0"/>
              </a:rPr>
              <a:t>7</a:t>
            </a:fld>
            <a:endParaRPr lang="it-IT" dirty="0">
              <a:latin typeface="Times New Roman" panose="02020603050405020304" pitchFamily="18" charset="0"/>
              <a:cs typeface="Times New Roman" panose="02020603050405020304" pitchFamily="18" charset="0"/>
            </a:endParaRPr>
          </a:p>
        </p:txBody>
      </p:sp>
      <p:pic>
        <p:nvPicPr>
          <p:cNvPr id="6" name="Immagine 5">
            <a:extLst>
              <a:ext uri="{FF2B5EF4-FFF2-40B4-BE49-F238E27FC236}">
                <a16:creationId xmlns:a16="http://schemas.microsoft.com/office/drawing/2014/main" id="{50B189DB-F8F5-46AF-A811-DC4BA4A2AF09}"/>
              </a:ext>
            </a:extLst>
          </p:cNvPr>
          <p:cNvPicPr>
            <a:picLocks noChangeAspect="1"/>
          </p:cNvPicPr>
          <p:nvPr/>
        </p:nvPicPr>
        <p:blipFill>
          <a:blip r:embed="rId2"/>
          <a:stretch>
            <a:fillRect/>
          </a:stretch>
        </p:blipFill>
        <p:spPr>
          <a:xfrm>
            <a:off x="258755" y="373310"/>
            <a:ext cx="2298391" cy="390178"/>
          </a:xfrm>
          <a:prstGeom prst="rect">
            <a:avLst/>
          </a:prstGeom>
        </p:spPr>
      </p:pic>
      <p:sp>
        <p:nvSpPr>
          <p:cNvPr id="4" name="Segnaposto piè di pagina 3">
            <a:extLst>
              <a:ext uri="{FF2B5EF4-FFF2-40B4-BE49-F238E27FC236}">
                <a16:creationId xmlns:a16="http://schemas.microsoft.com/office/drawing/2014/main" id="{A01D8289-1529-665A-6D62-1B1ED1EA2100}"/>
              </a:ext>
            </a:extLst>
          </p:cNvPr>
          <p:cNvSpPr>
            <a:spLocks noGrp="1"/>
          </p:cNvSpPr>
          <p:nvPr>
            <p:ph type="ftr" sz="quarter" idx="11"/>
          </p:nvPr>
        </p:nvSpPr>
        <p:spPr/>
        <p:txBody>
          <a:bodyPr/>
          <a:lstStyle/>
          <a:p>
            <a:endParaRPr lang="it-IT" dirty="0"/>
          </a:p>
        </p:txBody>
      </p:sp>
    </p:spTree>
    <p:extLst>
      <p:ext uri="{BB962C8B-B14F-4D97-AF65-F5344CB8AC3E}">
        <p14:creationId xmlns:p14="http://schemas.microsoft.com/office/powerpoint/2010/main" val="2524292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6C63AC-1922-49A2-9105-B522BE506B04}"/>
              </a:ext>
            </a:extLst>
          </p:cNvPr>
          <p:cNvSpPr>
            <a:spLocks noGrp="1"/>
          </p:cNvSpPr>
          <p:nvPr>
            <p:ph type="title"/>
          </p:nvPr>
        </p:nvSpPr>
        <p:spPr>
          <a:xfrm>
            <a:off x="838200" y="755302"/>
            <a:ext cx="10515600" cy="1459391"/>
          </a:xfrm>
        </p:spPr>
        <p:txBody>
          <a:bodyPr>
            <a:normAutofit/>
          </a:bodyPr>
          <a:lstStyle/>
          <a:p>
            <a:pPr algn="ctr"/>
            <a:r>
              <a:rPr lang="it-IT" b="1" dirty="0">
                <a:latin typeface="Times New Roman" panose="02020603050405020304" pitchFamily="18" charset="0"/>
                <a:cs typeface="Times New Roman" panose="02020603050405020304" pitchFamily="18" charset="0"/>
              </a:rPr>
              <a:t>Invito 1° - 2026 </a:t>
            </a:r>
          </a:p>
        </p:txBody>
      </p:sp>
      <p:sp>
        <p:nvSpPr>
          <p:cNvPr id="3" name="Segnaposto contenuto 2">
            <a:extLst>
              <a:ext uri="{FF2B5EF4-FFF2-40B4-BE49-F238E27FC236}">
                <a16:creationId xmlns:a16="http://schemas.microsoft.com/office/drawing/2014/main" id="{AEE9C8AC-C1C0-4865-9682-BC22BB5E6AC7}"/>
              </a:ext>
            </a:extLst>
          </p:cNvPr>
          <p:cNvSpPr>
            <a:spLocks noGrp="1"/>
          </p:cNvSpPr>
          <p:nvPr>
            <p:ph idx="1"/>
          </p:nvPr>
        </p:nvSpPr>
        <p:spPr/>
        <p:txBody>
          <a:bodyPr>
            <a:normAutofit/>
          </a:bodyPr>
          <a:lstStyle/>
          <a:p>
            <a:pPr marL="0" indent="0">
              <a:buNone/>
            </a:pPr>
            <a:r>
              <a:rPr lang="it-IT" dirty="0"/>
              <a:t>	</a:t>
            </a:r>
            <a:r>
              <a:rPr lang="it-IT" dirty="0">
                <a:latin typeface="Times New Roman" panose="02020603050405020304" pitchFamily="18" charset="0"/>
                <a:cs typeface="Times New Roman" panose="02020603050405020304" pitchFamily="18" charset="0"/>
              </a:rPr>
              <a:t>			</a:t>
            </a:r>
          </a:p>
          <a:p>
            <a:pPr marL="0" indent="0">
              <a:buNone/>
            </a:pPr>
            <a:endParaRPr lang="it-IT" dirty="0">
              <a:latin typeface="Times New Roman" panose="02020603050405020304" pitchFamily="18" charset="0"/>
              <a:cs typeface="Times New Roman" panose="02020603050405020304" pitchFamily="18" charset="0"/>
            </a:endParaRPr>
          </a:p>
          <a:p>
            <a:pPr marL="0" indent="0">
              <a:buNone/>
            </a:pPr>
            <a:endParaRPr lang="it-IT" dirty="0">
              <a:latin typeface="Times New Roman" panose="02020603050405020304" pitchFamily="18" charset="0"/>
              <a:cs typeface="Times New Roman" panose="02020603050405020304" pitchFamily="18" charset="0"/>
            </a:endParaRPr>
          </a:p>
          <a:p>
            <a:pPr marL="0" indent="0" algn="ctr">
              <a:buNone/>
            </a:pPr>
            <a:r>
              <a:rPr lang="it-IT" sz="4400" b="1" i="1" dirty="0">
                <a:latin typeface="Times New Roman" panose="02020603050405020304" pitchFamily="18" charset="0"/>
                <a:cs typeface="Times New Roman" panose="02020603050405020304" pitchFamily="18" charset="0"/>
              </a:rPr>
              <a:t>Linee a sportello </a:t>
            </a:r>
          </a:p>
          <a:p>
            <a:pPr marL="0" indent="0" algn="ctr">
              <a:buNone/>
            </a:pPr>
            <a:r>
              <a:rPr lang="it-IT" sz="3200" b="1" i="1" dirty="0">
                <a:latin typeface="Times New Roman" panose="02020603050405020304" pitchFamily="18" charset="0"/>
                <a:cs typeface="Times New Roman" panose="02020603050405020304" pitchFamily="18" charset="0"/>
              </a:rPr>
              <a:t>sempre aperte fino ad esaurimento risorse</a:t>
            </a:r>
            <a:endParaRPr lang="it-IT" sz="3200" b="1" i="1" dirty="0">
              <a:latin typeface="+mj-lt"/>
            </a:endParaRPr>
          </a:p>
        </p:txBody>
      </p:sp>
      <p:sp>
        <p:nvSpPr>
          <p:cNvPr id="5" name="Segnaposto numero diapositiva 4">
            <a:extLst>
              <a:ext uri="{FF2B5EF4-FFF2-40B4-BE49-F238E27FC236}">
                <a16:creationId xmlns:a16="http://schemas.microsoft.com/office/drawing/2014/main" id="{1A9E4912-0B0B-4AF6-B6EF-21C161A4B178}"/>
              </a:ext>
            </a:extLst>
          </p:cNvPr>
          <p:cNvSpPr>
            <a:spLocks noGrp="1"/>
          </p:cNvSpPr>
          <p:nvPr>
            <p:ph type="sldNum" sz="quarter" idx="12"/>
          </p:nvPr>
        </p:nvSpPr>
        <p:spPr>
          <a:xfrm>
            <a:off x="8610600" y="6356350"/>
            <a:ext cx="2743200" cy="365125"/>
          </a:xfrm>
        </p:spPr>
        <p:txBody>
          <a:bodyPr/>
          <a:lstStyle/>
          <a:p>
            <a:fld id="{D8AE563E-7493-4196-89C0-594110B6003A}" type="slidenum">
              <a:rPr lang="it-IT" smtClean="0">
                <a:latin typeface="Times New Roman" panose="02020603050405020304" pitchFamily="18" charset="0"/>
                <a:cs typeface="Times New Roman" panose="02020603050405020304" pitchFamily="18" charset="0"/>
              </a:rPr>
              <a:t>8</a:t>
            </a:fld>
            <a:endParaRPr lang="it-IT" dirty="0">
              <a:latin typeface="Times New Roman" panose="02020603050405020304" pitchFamily="18" charset="0"/>
              <a:cs typeface="Times New Roman" panose="02020603050405020304" pitchFamily="18" charset="0"/>
            </a:endParaRPr>
          </a:p>
        </p:txBody>
      </p:sp>
      <p:pic>
        <p:nvPicPr>
          <p:cNvPr id="4" name="Immagine 3">
            <a:extLst>
              <a:ext uri="{FF2B5EF4-FFF2-40B4-BE49-F238E27FC236}">
                <a16:creationId xmlns:a16="http://schemas.microsoft.com/office/drawing/2014/main" id="{09C03183-95DA-4E4E-8024-74C38EF924E7}"/>
              </a:ext>
            </a:extLst>
          </p:cNvPr>
          <p:cNvPicPr>
            <a:picLocks noChangeAspect="1"/>
          </p:cNvPicPr>
          <p:nvPr/>
        </p:nvPicPr>
        <p:blipFill>
          <a:blip r:embed="rId2"/>
          <a:stretch>
            <a:fillRect/>
          </a:stretch>
        </p:blipFill>
        <p:spPr>
          <a:xfrm>
            <a:off x="316081" y="365125"/>
            <a:ext cx="2298391" cy="390178"/>
          </a:xfrm>
          <a:prstGeom prst="rect">
            <a:avLst/>
          </a:prstGeom>
        </p:spPr>
      </p:pic>
      <p:sp>
        <p:nvSpPr>
          <p:cNvPr id="6" name="Segnaposto piè di pagina 5">
            <a:extLst>
              <a:ext uri="{FF2B5EF4-FFF2-40B4-BE49-F238E27FC236}">
                <a16:creationId xmlns:a16="http://schemas.microsoft.com/office/drawing/2014/main" id="{62A3EF47-B4E0-D55E-CA27-1060B7DE9D0B}"/>
              </a:ext>
            </a:extLst>
          </p:cNvPr>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1399332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6C63AC-1922-49A2-9105-B522BE506B04}"/>
              </a:ext>
            </a:extLst>
          </p:cNvPr>
          <p:cNvSpPr>
            <a:spLocks noGrp="1"/>
          </p:cNvSpPr>
          <p:nvPr>
            <p:ph type="title"/>
          </p:nvPr>
        </p:nvSpPr>
        <p:spPr>
          <a:xfrm>
            <a:off x="947956" y="560214"/>
            <a:ext cx="10405844" cy="1130474"/>
          </a:xfrm>
        </p:spPr>
        <p:txBody>
          <a:bodyPr>
            <a:normAutofit/>
          </a:bodyPr>
          <a:lstStyle/>
          <a:p>
            <a:pPr algn="ctr"/>
            <a:r>
              <a:rPr lang="it-IT" sz="3500" b="1" dirty="0">
                <a:latin typeface="Times New Roman" panose="02020603050405020304" pitchFamily="18" charset="0"/>
                <a:cs typeface="Times New Roman" panose="02020603050405020304" pitchFamily="18" charset="0"/>
              </a:rPr>
              <a:t>Invito 1°- 2026</a:t>
            </a:r>
            <a:br>
              <a:rPr lang="it-IT" sz="3500" b="1" dirty="0">
                <a:latin typeface="Times New Roman" panose="02020603050405020304" pitchFamily="18" charset="0"/>
                <a:cs typeface="Times New Roman" panose="02020603050405020304" pitchFamily="18" charset="0"/>
              </a:rPr>
            </a:br>
            <a:r>
              <a:rPr lang="it-IT" sz="3000" b="1" dirty="0">
                <a:latin typeface="Times New Roman" panose="02020603050405020304" pitchFamily="18" charset="0"/>
                <a:cs typeface="Times New Roman" panose="02020603050405020304" pitchFamily="18" charset="0"/>
              </a:rPr>
              <a:t>Linea 3: Integrazione Interventi FSBA – FONDO</a:t>
            </a:r>
          </a:p>
        </p:txBody>
      </p:sp>
      <p:sp>
        <p:nvSpPr>
          <p:cNvPr id="3" name="Segnaposto contenuto 2">
            <a:extLst>
              <a:ext uri="{FF2B5EF4-FFF2-40B4-BE49-F238E27FC236}">
                <a16:creationId xmlns:a16="http://schemas.microsoft.com/office/drawing/2014/main" id="{AEE9C8AC-C1C0-4865-9682-BC22BB5E6AC7}"/>
              </a:ext>
            </a:extLst>
          </p:cNvPr>
          <p:cNvSpPr>
            <a:spLocks noGrp="1"/>
          </p:cNvSpPr>
          <p:nvPr>
            <p:ph idx="1"/>
          </p:nvPr>
        </p:nvSpPr>
        <p:spPr>
          <a:xfrm>
            <a:off x="506027" y="1825625"/>
            <a:ext cx="11034943" cy="4814872"/>
          </a:xfrm>
        </p:spPr>
        <p:txBody>
          <a:bodyPr>
            <a:normAutofit fontScale="85000" lnSpcReduction="10000"/>
          </a:bodyPr>
          <a:lstStyle/>
          <a:p>
            <a:pPr marL="0" indent="0">
              <a:buNone/>
            </a:pPr>
            <a:r>
              <a:rPr lang="it-IT" dirty="0"/>
              <a:t>	</a:t>
            </a:r>
            <a:r>
              <a:rPr lang="it-IT" dirty="0">
                <a:latin typeface="Times New Roman" panose="02020603050405020304" pitchFamily="18" charset="0"/>
                <a:cs typeface="Times New Roman" panose="02020603050405020304" pitchFamily="18" charset="0"/>
              </a:rPr>
              <a:t>		           </a:t>
            </a:r>
            <a:r>
              <a:rPr lang="it-IT" b="1" u="sng" dirty="0">
                <a:latin typeface="Times New Roman" panose="02020603050405020304" pitchFamily="18" charset="0"/>
                <a:cs typeface="Times New Roman" panose="02020603050405020304" pitchFamily="18" charset="0"/>
              </a:rPr>
              <a:t>Condizioni di partenza</a:t>
            </a:r>
          </a:p>
          <a:p>
            <a:pPr marL="0" indent="0">
              <a:buNone/>
            </a:pPr>
            <a:endParaRPr lang="it-IT" dirty="0">
              <a:latin typeface="Times New Roman" panose="02020603050405020304" pitchFamily="18" charset="0"/>
              <a:cs typeface="Times New Roman" panose="02020603050405020304" pitchFamily="18" charset="0"/>
            </a:endParaRPr>
          </a:p>
          <a:p>
            <a:pPr algn="ctr">
              <a:lnSpc>
                <a:spcPct val="120000"/>
              </a:lnSpc>
            </a:pPr>
            <a:r>
              <a:rPr lang="it-IT" u="sng" dirty="0">
                <a:latin typeface="Times New Roman" panose="02020603050405020304" pitchFamily="18" charset="0"/>
                <a:cs typeface="Times New Roman" panose="02020603050405020304" pitchFamily="18" charset="0"/>
              </a:rPr>
              <a:t>Risorse</a:t>
            </a:r>
            <a:r>
              <a:rPr lang="it-IT" dirty="0">
                <a:latin typeface="Times New Roman" panose="02020603050405020304" pitchFamily="18" charset="0"/>
                <a:cs typeface="Times New Roman" panose="02020603050405020304" pitchFamily="18" charset="0"/>
              </a:rPr>
              <a:t>: </a:t>
            </a:r>
            <a:r>
              <a:rPr lang="it-IT" b="1" dirty="0">
                <a:latin typeface="Times New Roman" panose="02020603050405020304" pitchFamily="18" charset="0"/>
                <a:cs typeface="Times New Roman" panose="02020603050405020304" pitchFamily="18" charset="0"/>
              </a:rPr>
              <a:t>€ 250 mila a livello nazionale </a:t>
            </a:r>
          </a:p>
          <a:p>
            <a:pPr algn="ctr">
              <a:lnSpc>
                <a:spcPct val="120000"/>
              </a:lnSpc>
            </a:pPr>
            <a:endParaRPr lang="it-IT" dirty="0">
              <a:latin typeface="Times New Roman" panose="02020603050405020304" pitchFamily="18" charset="0"/>
              <a:cs typeface="Times New Roman" panose="02020603050405020304" pitchFamily="18" charset="0"/>
            </a:endParaRPr>
          </a:p>
          <a:p>
            <a:pPr algn="ctr">
              <a:lnSpc>
                <a:spcPct val="120000"/>
              </a:lnSpc>
            </a:pPr>
            <a:r>
              <a:rPr lang="it-IT" u="sng" dirty="0">
                <a:latin typeface="Times New Roman" panose="02020603050405020304" pitchFamily="18" charset="0"/>
                <a:cs typeface="Times New Roman" panose="02020603050405020304" pitchFamily="18" charset="0"/>
              </a:rPr>
              <a:t>Modalità di presentazione</a:t>
            </a:r>
            <a:r>
              <a:rPr lang="it-IT" dirty="0">
                <a:latin typeface="Times New Roman" panose="02020603050405020304" pitchFamily="18" charset="0"/>
                <a:cs typeface="Times New Roman" panose="02020603050405020304" pitchFamily="18" charset="0"/>
              </a:rPr>
              <a:t>: </a:t>
            </a:r>
            <a:r>
              <a:rPr lang="it-IT" b="1" dirty="0">
                <a:latin typeface="Times New Roman" panose="02020603050405020304" pitchFamily="18" charset="0"/>
                <a:cs typeface="Times New Roman" panose="02020603050405020304" pitchFamily="18" charset="0"/>
              </a:rPr>
              <a:t>2 sportelli </a:t>
            </a:r>
            <a:r>
              <a:rPr lang="it-IT" dirty="0">
                <a:latin typeface="Times New Roman" panose="02020603050405020304" pitchFamily="18" charset="0"/>
                <a:cs typeface="Times New Roman" panose="02020603050405020304" pitchFamily="18" charset="0"/>
              </a:rPr>
              <a:t>al mese ogni 15 giorni (1-15; 16-31)</a:t>
            </a:r>
          </a:p>
          <a:p>
            <a:pPr algn="ctr">
              <a:lnSpc>
                <a:spcPct val="120000"/>
              </a:lnSpc>
            </a:pPr>
            <a:endParaRPr lang="it-IT" dirty="0">
              <a:latin typeface="Times New Roman" panose="02020603050405020304" pitchFamily="18" charset="0"/>
              <a:cs typeface="Times New Roman" panose="02020603050405020304" pitchFamily="18" charset="0"/>
            </a:endParaRPr>
          </a:p>
          <a:p>
            <a:pPr algn="ctr">
              <a:lnSpc>
                <a:spcPct val="120000"/>
              </a:lnSpc>
            </a:pPr>
            <a:r>
              <a:rPr lang="it-IT" u="sng" dirty="0">
                <a:latin typeface="Times New Roman" panose="02020603050405020304" pitchFamily="18" charset="0"/>
                <a:cs typeface="Times New Roman" panose="02020603050405020304" pitchFamily="18" charset="0"/>
              </a:rPr>
              <a:t>Quando</a:t>
            </a:r>
            <a:r>
              <a:rPr lang="it-IT" dirty="0">
                <a:latin typeface="Times New Roman" panose="02020603050405020304" pitchFamily="18" charset="0"/>
                <a:cs typeface="Times New Roman" panose="02020603050405020304" pitchFamily="18" charset="0"/>
              </a:rPr>
              <a:t>: dal </a:t>
            </a:r>
            <a:r>
              <a:rPr lang="it-IT" b="1" dirty="0">
                <a:latin typeface="Times New Roman" panose="02020603050405020304" pitchFamily="18" charset="0"/>
                <a:cs typeface="Times New Roman" panose="02020603050405020304" pitchFamily="18" charset="0"/>
              </a:rPr>
              <a:t>1° luglio 2026 </a:t>
            </a:r>
            <a:r>
              <a:rPr lang="it-IT" dirty="0">
                <a:latin typeface="Times New Roman" panose="02020603050405020304" pitchFamily="18" charset="0"/>
                <a:cs typeface="Times New Roman" panose="02020603050405020304" pitchFamily="18" charset="0"/>
              </a:rPr>
              <a:t>fino ad esaurimento delle risorse </a:t>
            </a:r>
          </a:p>
          <a:p>
            <a:pPr marL="0" indent="0" algn="ctr">
              <a:lnSpc>
                <a:spcPct val="120000"/>
              </a:lnSpc>
              <a:buNone/>
            </a:pPr>
            <a:endParaRPr lang="it-IT" dirty="0">
              <a:latin typeface="Times New Roman" panose="02020603050405020304" pitchFamily="18" charset="0"/>
              <a:cs typeface="Times New Roman" panose="02020603050405020304" pitchFamily="18" charset="0"/>
            </a:endParaRPr>
          </a:p>
          <a:p>
            <a:pPr algn="ctr">
              <a:lnSpc>
                <a:spcPct val="120000"/>
              </a:lnSpc>
            </a:pPr>
            <a:r>
              <a:rPr lang="it-IT" u="sng" dirty="0">
                <a:latin typeface="Times New Roman" panose="02020603050405020304" pitchFamily="18" charset="0"/>
                <a:cs typeface="Times New Roman" panose="02020603050405020304" pitchFamily="18" charset="0"/>
              </a:rPr>
              <a:t>Obiettivo</a:t>
            </a:r>
            <a:r>
              <a:rPr lang="it-IT" dirty="0">
                <a:latin typeface="Times New Roman" panose="02020603050405020304" pitchFamily="18" charset="0"/>
                <a:cs typeface="Times New Roman" panose="02020603050405020304" pitchFamily="18" charset="0"/>
              </a:rPr>
              <a:t>: integrazione di politiche attive e politiche passive (ordinaria e straordinaria)</a:t>
            </a:r>
          </a:p>
          <a:p>
            <a:pPr marL="0" indent="0" algn="ctr">
              <a:buNone/>
            </a:pPr>
            <a:endParaRPr lang="it-IT" sz="2500" i="1" dirty="0">
              <a:solidFill>
                <a:srgbClr val="FF0000"/>
              </a:solidFill>
              <a:latin typeface="Times New Roman" panose="02020603050405020304" pitchFamily="18" charset="0"/>
              <a:cs typeface="Times New Roman" panose="02020603050405020304" pitchFamily="18" charset="0"/>
            </a:endParaRPr>
          </a:p>
          <a:p>
            <a:pPr marL="0" indent="0" algn="ctr">
              <a:buNone/>
            </a:pPr>
            <a:endParaRPr lang="it-IT" sz="2500" b="1" i="1" dirty="0">
              <a:solidFill>
                <a:srgbClr val="FF0000"/>
              </a:solidFill>
              <a:latin typeface="Times New Roman" panose="02020603050405020304" pitchFamily="18" charset="0"/>
              <a:cs typeface="Times New Roman" panose="02020603050405020304" pitchFamily="18" charset="0"/>
            </a:endParaRPr>
          </a:p>
        </p:txBody>
      </p:sp>
      <p:sp>
        <p:nvSpPr>
          <p:cNvPr id="5" name="Segnaposto numero diapositiva 4">
            <a:extLst>
              <a:ext uri="{FF2B5EF4-FFF2-40B4-BE49-F238E27FC236}">
                <a16:creationId xmlns:a16="http://schemas.microsoft.com/office/drawing/2014/main" id="{1A9E4912-0B0B-4AF6-B6EF-21C161A4B178}"/>
              </a:ext>
            </a:extLst>
          </p:cNvPr>
          <p:cNvSpPr>
            <a:spLocks noGrp="1"/>
          </p:cNvSpPr>
          <p:nvPr>
            <p:ph type="sldNum" sz="quarter" idx="12"/>
          </p:nvPr>
        </p:nvSpPr>
        <p:spPr/>
        <p:txBody>
          <a:bodyPr/>
          <a:lstStyle/>
          <a:p>
            <a:fld id="{D8AE563E-7493-4196-89C0-594110B6003A}" type="slidenum">
              <a:rPr lang="it-IT" smtClean="0">
                <a:latin typeface="Times New Roman" panose="02020603050405020304" pitchFamily="18" charset="0"/>
                <a:cs typeface="Times New Roman" panose="02020603050405020304" pitchFamily="18" charset="0"/>
              </a:rPr>
              <a:t>9</a:t>
            </a:fld>
            <a:endParaRPr lang="it-IT" dirty="0">
              <a:latin typeface="Times New Roman" panose="02020603050405020304" pitchFamily="18" charset="0"/>
              <a:cs typeface="Times New Roman" panose="02020603050405020304" pitchFamily="18" charset="0"/>
            </a:endParaRPr>
          </a:p>
        </p:txBody>
      </p:sp>
      <p:pic>
        <p:nvPicPr>
          <p:cNvPr id="4" name="Immagine 3">
            <a:extLst>
              <a:ext uri="{FF2B5EF4-FFF2-40B4-BE49-F238E27FC236}">
                <a16:creationId xmlns:a16="http://schemas.microsoft.com/office/drawing/2014/main" id="{09C03183-95DA-4E4E-8024-74C38EF924E7}"/>
              </a:ext>
            </a:extLst>
          </p:cNvPr>
          <p:cNvPicPr>
            <a:picLocks noChangeAspect="1"/>
          </p:cNvPicPr>
          <p:nvPr/>
        </p:nvPicPr>
        <p:blipFill>
          <a:blip r:embed="rId2"/>
          <a:stretch>
            <a:fillRect/>
          </a:stretch>
        </p:blipFill>
        <p:spPr>
          <a:xfrm>
            <a:off x="198635" y="170036"/>
            <a:ext cx="2298391" cy="390178"/>
          </a:xfrm>
          <a:prstGeom prst="rect">
            <a:avLst/>
          </a:prstGeom>
        </p:spPr>
      </p:pic>
      <p:sp>
        <p:nvSpPr>
          <p:cNvPr id="6" name="Segnaposto piè di pagina 5">
            <a:extLst>
              <a:ext uri="{FF2B5EF4-FFF2-40B4-BE49-F238E27FC236}">
                <a16:creationId xmlns:a16="http://schemas.microsoft.com/office/drawing/2014/main" id="{1217DAEC-2237-D56B-37F4-25CDBA92CCA6}"/>
              </a:ext>
            </a:extLst>
          </p:cNvPr>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23102009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i Office">
  <a:themeElements>
    <a:clrScheme name="Template Dedagroup">
      <a:dk1>
        <a:srgbClr val="767171"/>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4388"/>
      </a:hlink>
      <a:folHlink>
        <a:srgbClr val="004388"/>
      </a:folHlink>
    </a:clrScheme>
    <a:fontScheme name="Template Dedagroup">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7D4C6C84022751499E886C1719BC3B54" ma:contentTypeVersion="11" ma:contentTypeDescription="Creare un nuovo documento." ma:contentTypeScope="" ma:versionID="e04b3d8a3e4732efa32e564b0e7be3f7">
  <xsd:schema xmlns:xsd="http://www.w3.org/2001/XMLSchema" xmlns:xs="http://www.w3.org/2001/XMLSchema" xmlns:p="http://schemas.microsoft.com/office/2006/metadata/properties" xmlns:ns2="67ea7c45-cab4-4edd-ac69-d21b72d6db51" xmlns:ns3="565c6e2c-a06d-43aa-8653-99f8349e7ec4" targetNamespace="http://schemas.microsoft.com/office/2006/metadata/properties" ma:root="true" ma:fieldsID="3ceaa14369ca18d8a7a2ca44bbf379f4" ns2:_="" ns3:_="">
    <xsd:import namespace="67ea7c45-cab4-4edd-ac69-d21b72d6db51"/>
    <xsd:import namespace="565c6e2c-a06d-43aa-8653-99f8349e7ec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ea7c45-cab4-4edd-ac69-d21b72d6db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Tag immagine" ma:readOnly="false" ma:fieldId="{5cf76f15-5ced-4ddc-b409-7134ff3c332f}" ma:taxonomyMulti="true" ma:sspId="8ceb427d-45fb-4aa5-962f-882011c827a8"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descriptio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65c6e2c-a06d-43aa-8653-99f8349e7ec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9c3ed6e-ef52-44b8-b924-c2e0151ab6f4}" ma:internalName="TaxCatchAll" ma:showField="CatchAllData" ma:web="565c6e2c-a06d-43aa-8653-99f8349e7e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65c6e2c-a06d-43aa-8653-99f8349e7ec4" xsi:nil="true"/>
    <lcf76f155ced4ddcb4097134ff3c332f xmlns="67ea7c45-cab4-4edd-ac69-d21b72d6db5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A7B646-D112-4C1B-A8BE-E541B05E55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ea7c45-cab4-4edd-ac69-d21b72d6db51"/>
    <ds:schemaRef ds:uri="565c6e2c-a06d-43aa-8653-99f8349e7e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397D21E-711D-491B-B031-BEE1D6374FE0}">
  <ds:schemaRefs>
    <ds:schemaRef ds:uri="http://schemas.microsoft.com/office/2006/metadata/properties"/>
    <ds:schemaRef ds:uri="http://schemas.microsoft.com/office/infopath/2007/PartnerControls"/>
    <ds:schemaRef ds:uri="565c6e2c-a06d-43aa-8653-99f8349e7ec4"/>
    <ds:schemaRef ds:uri="67ea7c45-cab4-4edd-ac69-d21b72d6db51"/>
  </ds:schemaRefs>
</ds:datastoreItem>
</file>

<file path=customXml/itemProps3.xml><?xml version="1.0" encoding="utf-8"?>
<ds:datastoreItem xmlns:ds="http://schemas.openxmlformats.org/officeDocument/2006/customXml" ds:itemID="{E42BA4B3-3F24-4A38-A743-6105C110B1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TM03090430[[fn=Fasce]]</Template>
  <TotalTime>0</TotalTime>
  <Words>4470</Words>
  <Application>Microsoft Office PowerPoint</Application>
  <PresentationFormat>Widescreen</PresentationFormat>
  <Paragraphs>537</Paragraphs>
  <Slides>50</Slides>
  <Notes>0</Notes>
  <HiddenSlides>0</HiddenSlides>
  <MMClips>0</MMClips>
  <ScaleCrop>false</ScaleCrop>
  <HeadingPairs>
    <vt:vector size="6" baseType="variant">
      <vt:variant>
        <vt:lpstr>Caratteri utilizzati</vt:lpstr>
      </vt:variant>
      <vt:variant>
        <vt:i4>11</vt:i4>
      </vt:variant>
      <vt:variant>
        <vt:lpstr>Tema</vt:lpstr>
      </vt:variant>
      <vt:variant>
        <vt:i4>2</vt:i4>
      </vt:variant>
      <vt:variant>
        <vt:lpstr>Titoli diapositive</vt:lpstr>
      </vt:variant>
      <vt:variant>
        <vt:i4>50</vt:i4>
      </vt:variant>
    </vt:vector>
  </HeadingPairs>
  <TitlesOfParts>
    <vt:vector size="63" baseType="lpstr">
      <vt:lpstr>Arial</vt:lpstr>
      <vt:lpstr>Calibri</vt:lpstr>
      <vt:lpstr>Calibri Light</vt:lpstr>
      <vt:lpstr>Cambria</vt:lpstr>
      <vt:lpstr>DejaVu Sans Bold</vt:lpstr>
      <vt:lpstr>Roboto</vt:lpstr>
      <vt:lpstr>Roboto Black</vt:lpstr>
      <vt:lpstr>Roboto Medium</vt:lpstr>
      <vt:lpstr>Times New Roman</vt:lpstr>
      <vt:lpstr>Verdana</vt:lpstr>
      <vt:lpstr>Wingdings</vt:lpstr>
      <vt:lpstr>Tema di Office</vt:lpstr>
      <vt:lpstr>1_Tema di Office</vt:lpstr>
      <vt:lpstr>Presentazione standard di PowerPoint</vt:lpstr>
      <vt:lpstr>    </vt:lpstr>
      <vt:lpstr>    </vt:lpstr>
      <vt:lpstr>    </vt:lpstr>
      <vt:lpstr>    </vt:lpstr>
      <vt:lpstr> Scadenze Invito 1°- 2026</vt:lpstr>
      <vt:lpstr>      Invito 1°- 2026: perimetro </vt:lpstr>
      <vt:lpstr>Invito 1° - 2026 </vt:lpstr>
      <vt:lpstr>Invito 1°- 2026 Linea 3: Integrazione Interventi FSBA – FONDO</vt:lpstr>
      <vt:lpstr>Invito 1° - 2026 Linea 3: Integrazione Interventi FSBA – FONDO</vt:lpstr>
      <vt:lpstr>Invito 1° - 2026: Linea 8 Jit Nuove Adesioni e Aziende che dal 2015 non hanno più beneficiato di contributi</vt:lpstr>
      <vt:lpstr>Invito 1° - 2026: Linea 8 Jit Nuove Adesioni e Aziende che dal 2015 non hanno più beneficiato di contributi</vt:lpstr>
      <vt:lpstr>Invito 1° - 2026: Linea 8 Jit Nuove Adesioni e Aziende che dal 2015 non hanno più beneficiato di contributi</vt:lpstr>
      <vt:lpstr>Invito 1° - 2026: Linea 8 Jit Nuove Adesioni e Aziende che dal 2015 non hanno più beneficiato di contributi</vt:lpstr>
      <vt:lpstr>Invito 1° - 2026:Linea 8 Jit Nuove Adesioni e Aziende che dal 2015 non hanno più beneficiato di contributi</vt:lpstr>
      <vt:lpstr>Invito 1°- 2026 Linea 10: Linea della Bilateralità Artigiana</vt:lpstr>
      <vt:lpstr>Invito  1°- 2026 Linea 10: Linea della Bilateralità Artigiana</vt:lpstr>
      <vt:lpstr>Invito 1°- 2026 Linea 10: Linea della Bilateralità Artigiana</vt:lpstr>
      <vt:lpstr>Invito 1°- 2026 Linea 10: Linea della Bilateralità Artigiana</vt:lpstr>
      <vt:lpstr>Invito 1°- 2026 Linea 10: Linea della Bilateralità Artigiana</vt:lpstr>
      <vt:lpstr>Invito 1°- 2026 Linea 10: Linea della Bilateralità Artigiana</vt:lpstr>
      <vt:lpstr>Invito 1°- 2026 Linea 10: Linea della Bilateralità Artigiana </vt:lpstr>
      <vt:lpstr>Invito 1°- 2026 Linea 10: Linea della Bilateralità Artigiana</vt:lpstr>
      <vt:lpstr>Invito 1°- 2026 Linea 10: Linea della Bilateralità Artigiana </vt:lpstr>
      <vt:lpstr>  Invito 1° - 2026 </vt:lpstr>
      <vt:lpstr>Invito 1° - 2026 Linea 1 – Sviluppo dei territori e dei settori</vt:lpstr>
      <vt:lpstr>Invito 1° - 2026 Linea 1 – Sviluppo dei territori e dei settori</vt:lpstr>
      <vt:lpstr> Invito 1° - 2026 Linea 1: Sviluppo dei territori e dei settori</vt:lpstr>
      <vt:lpstr>Invito 1° - 2026 Linea 6 – Formazione dedicata alle micro imprese</vt:lpstr>
      <vt:lpstr>Invito 1° - 2026 Linea 6 – Formazione dedicata alle micro imprese</vt:lpstr>
      <vt:lpstr>Presentazione standard di PowerPoint</vt:lpstr>
      <vt:lpstr>    Invito 1° - 2026 </vt:lpstr>
      <vt:lpstr>Invito 1°- 2026  Linea 2: Progetti Sviluppo attraverso Accordi quadro</vt:lpstr>
      <vt:lpstr>Invito 1°- 2026  Linea 2: Progetti Sviluppo attraverso Accordi quadro</vt:lpstr>
      <vt:lpstr>Invito 1°- 2026  Linea 2: Progetti Sviluppo attraverso Accordi quadro</vt:lpstr>
      <vt:lpstr>Invito 1°- 2026  Linea 2: Progetti Sviluppo attraverso Accordi quadro</vt:lpstr>
      <vt:lpstr>Invito 1°- 2026  Linea 2: Progetti Sviluppo attraverso Accordi quadro</vt:lpstr>
      <vt:lpstr>Invito 1°- 2026  Linea 2: Progetti Sviluppo attraverso Accordi quadro</vt:lpstr>
      <vt:lpstr>DELEGA ATTIVITA’ FORMATIVE: NOVITA’ </vt:lpstr>
      <vt:lpstr> REGISTRO ELETTRONICO: NOVITA’ </vt:lpstr>
      <vt:lpstr> REGISTRO ELETTRONICO: NOVITA’ </vt:lpstr>
      <vt:lpstr> REGISTRO ELETTRONICO: NOVITA’ INTRODOTTE IN VIA SPERIMENTALE </vt:lpstr>
      <vt:lpstr>  REGISTRO ELETTRONICO: NOVITA’  </vt:lpstr>
      <vt:lpstr>  «VECCHIE NOVITA’»  </vt:lpstr>
      <vt:lpstr>  «VECCHIE NOVITA’»  </vt:lpstr>
      <vt:lpstr>  «VECCHIE NOVITA’» PUNTEGGIO ECONOMICITA’ LINEE 1 -6   </vt:lpstr>
      <vt:lpstr>  «VECCHIE NOVITA’» BUDGET PROGETTO OPERATIVO LINEA 2  </vt:lpstr>
      <vt:lpstr>  «VECCHIE NOVITA’» CONTROLLI E DURATA PROGETTO OPERATIVO LINEA 2  </vt:lpstr>
      <vt:lpstr>   </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nuova offerta formativa di Fondartigianato</dc:title>
  <dc:creator>prova</dc:creator>
  <cp:lastModifiedBy>Federica D'Anna</cp:lastModifiedBy>
  <cp:revision>854</cp:revision>
  <cp:lastPrinted>2024-06-05T08:15:51Z</cp:lastPrinted>
  <dcterms:created xsi:type="dcterms:W3CDTF">2018-06-13T11:44:02Z</dcterms:created>
  <dcterms:modified xsi:type="dcterms:W3CDTF">2026-06-26T09:04:42Z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0x0101007D4C6C84022751499E886C1719BC3B54</vt:lpwstr>
  </property>
  <property fmtid="{D5CDD505-2E9C-101B-9397-08002B2CF9AE}" pid="3" name="MediaServiceImageTags">
    <vt:lpwstr/>
  </property>
</Properties>
</file>